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</p:sldMasterIdLst>
  <p:notesMasterIdLst>
    <p:notesMasterId r:id="rId30"/>
  </p:notesMasterIdLst>
  <p:sldIdLst>
    <p:sldId id="904" r:id="rId7"/>
    <p:sldId id="4258" r:id="rId8"/>
    <p:sldId id="4318" r:id="rId9"/>
    <p:sldId id="4298" r:id="rId10"/>
    <p:sldId id="4312" r:id="rId11"/>
    <p:sldId id="4322" r:id="rId12"/>
    <p:sldId id="4294" r:id="rId13"/>
    <p:sldId id="4314" r:id="rId14"/>
    <p:sldId id="4315" r:id="rId15"/>
    <p:sldId id="4313" r:id="rId16"/>
    <p:sldId id="4320" r:id="rId17"/>
    <p:sldId id="4296" r:id="rId18"/>
    <p:sldId id="4305" r:id="rId19"/>
    <p:sldId id="4279" r:id="rId20"/>
    <p:sldId id="4316" r:id="rId21"/>
    <p:sldId id="4268" r:id="rId22"/>
    <p:sldId id="4306" r:id="rId23"/>
    <p:sldId id="4307" r:id="rId24"/>
    <p:sldId id="4319" r:id="rId25"/>
    <p:sldId id="4321" r:id="rId26"/>
    <p:sldId id="4308" r:id="rId27"/>
    <p:sldId id="4309" r:id="rId28"/>
    <p:sldId id="4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E54F68-B77A-C7F2-C229-EF8DFD71294B}" name="btucker@michaeldbaker.com" initials="bt" userId="S::urn:spo:guest#btucker@michaeldbaker.com::" providerId="AD"/>
  <p188:author id="{D45BB587-730B-1332-DC5E-5F8FFEC369D7}" name="Megan Boland" initials="MB" userId="S::mboland@michaeldbaker.com::e324f172-32a6-4d59-ab94-2373f9c458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DAE3F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3E3DE-5762-44B3-8F88-5720A031A206}" v="6" dt="2025-06-16T01:18:03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tucker@michaeldbaker.com" userId="S::urn:spo:guest#btucker@michaeldbaker.com::" providerId="AD" clId="Web-{565433D1-2201-002B-2BA9-DFC3EB5BD358}"/>
    <pc:docChg chg="modSld">
      <pc:chgData name="btucker@michaeldbaker.com" userId="S::urn:spo:guest#btucker@michaeldbaker.com::" providerId="AD" clId="Web-{565433D1-2201-002B-2BA9-DFC3EB5BD358}" dt="2025-06-16T18:24:27.828" v="60" actId="20577"/>
      <pc:docMkLst>
        <pc:docMk/>
      </pc:docMkLst>
      <pc:sldChg chg="modSp">
        <pc:chgData name="btucker@michaeldbaker.com" userId="S::urn:spo:guest#btucker@michaeldbaker.com::" providerId="AD" clId="Web-{565433D1-2201-002B-2BA9-DFC3EB5BD358}" dt="2025-06-16T18:24:06.266" v="54" actId="20577"/>
        <pc:sldMkLst>
          <pc:docMk/>
          <pc:sldMk cId="2452577221" sldId="4306"/>
        </pc:sldMkLst>
        <pc:spChg chg="mod">
          <ac:chgData name="btucker@michaeldbaker.com" userId="S::urn:spo:guest#btucker@michaeldbaker.com::" providerId="AD" clId="Web-{565433D1-2201-002B-2BA9-DFC3EB5BD358}" dt="2025-06-16T18:24:06.266" v="54" actId="20577"/>
          <ac:spMkLst>
            <pc:docMk/>
            <pc:sldMk cId="2452577221" sldId="4306"/>
            <ac:spMk id="5" creationId="{056398AF-4465-1BA2-CE63-9887AF23F4C7}"/>
          </ac:spMkLst>
        </pc:spChg>
        <pc:spChg chg="mod">
          <ac:chgData name="btucker@michaeldbaker.com" userId="S::urn:spo:guest#btucker@michaeldbaker.com::" providerId="AD" clId="Web-{565433D1-2201-002B-2BA9-DFC3EB5BD358}" dt="2025-06-16T18:23:30.594" v="19" actId="20577"/>
          <ac:spMkLst>
            <pc:docMk/>
            <pc:sldMk cId="2452577221" sldId="4306"/>
            <ac:spMk id="6" creationId="{92689B2F-ACB3-0007-14C4-20593B8FA7CF}"/>
          </ac:spMkLst>
        </pc:spChg>
      </pc:sldChg>
      <pc:sldChg chg="modSp">
        <pc:chgData name="btucker@michaeldbaker.com" userId="S::urn:spo:guest#btucker@michaeldbaker.com::" providerId="AD" clId="Web-{565433D1-2201-002B-2BA9-DFC3EB5BD358}" dt="2025-06-16T18:24:27.828" v="60" actId="20577"/>
        <pc:sldMkLst>
          <pc:docMk/>
          <pc:sldMk cId="3966461203" sldId="4316"/>
        </pc:sldMkLst>
        <pc:spChg chg="mod">
          <ac:chgData name="btucker@michaeldbaker.com" userId="S::urn:spo:guest#btucker@michaeldbaker.com::" providerId="AD" clId="Web-{565433D1-2201-002B-2BA9-DFC3EB5BD358}" dt="2025-06-16T18:24:27.828" v="60" actId="20577"/>
          <ac:spMkLst>
            <pc:docMk/>
            <pc:sldMk cId="3966461203" sldId="4316"/>
            <ac:spMk id="6" creationId="{C136BF74-1CED-8714-4831-264463F8CA69}"/>
          </ac:spMkLst>
        </pc:spChg>
      </pc:sldChg>
    </pc:docChg>
  </pc:docChgLst>
  <pc:docChgLst>
    <pc:chgData name="Megan Boland" userId="e324f172-32a6-4d59-ab94-2373f9c4580d" providerId="ADAL" clId="{4903E3DE-5762-44B3-8F88-5720A031A206}"/>
    <pc:docChg chg="undo custSel addSld modSld sldOrd">
      <pc:chgData name="Megan Boland" userId="e324f172-32a6-4d59-ab94-2373f9c4580d" providerId="ADAL" clId="{4903E3DE-5762-44B3-8F88-5720A031A206}" dt="2025-06-18T15:26:04.920" v="3106" actId="20577"/>
      <pc:docMkLst>
        <pc:docMk/>
      </pc:docMkLst>
      <pc:sldChg chg="modSp mod">
        <pc:chgData name="Megan Boland" userId="e324f172-32a6-4d59-ab94-2373f9c4580d" providerId="ADAL" clId="{4903E3DE-5762-44B3-8F88-5720A031A206}" dt="2025-06-18T15:26:04.920" v="3106" actId="20577"/>
        <pc:sldMkLst>
          <pc:docMk/>
          <pc:sldMk cId="1747115589" sldId="4258"/>
        </pc:sldMkLst>
        <pc:spChg chg="mod">
          <ac:chgData name="Megan Boland" userId="e324f172-32a6-4d59-ab94-2373f9c4580d" providerId="ADAL" clId="{4903E3DE-5762-44B3-8F88-5720A031A206}" dt="2025-06-18T15:26:04.920" v="3106" actId="20577"/>
          <ac:spMkLst>
            <pc:docMk/>
            <pc:sldMk cId="1747115589" sldId="4258"/>
            <ac:spMk id="3" creationId="{9C2E4A92-C613-1BD1-D964-8B2B3A41C435}"/>
          </ac:spMkLst>
        </pc:spChg>
      </pc:sldChg>
      <pc:sldChg chg="addSp delSp modSp mod ord modNotesTx">
        <pc:chgData name="Megan Boland" userId="e324f172-32a6-4d59-ab94-2373f9c4580d" providerId="ADAL" clId="{4903E3DE-5762-44B3-8F88-5720A031A206}" dt="2025-06-05T20:30:14.412" v="1970" actId="20577"/>
        <pc:sldMkLst>
          <pc:docMk/>
          <pc:sldMk cId="1337507275" sldId="4268"/>
        </pc:sldMkLst>
        <pc:spChg chg="mod">
          <ac:chgData name="Megan Boland" userId="e324f172-32a6-4d59-ab94-2373f9c4580d" providerId="ADAL" clId="{4903E3DE-5762-44B3-8F88-5720A031A206}" dt="2025-06-05T20:30:14.412" v="1970" actId="20577"/>
          <ac:spMkLst>
            <pc:docMk/>
            <pc:sldMk cId="1337507275" sldId="4268"/>
            <ac:spMk id="2" creationId="{2E4F6AC3-BE65-3797-825D-6DB16EB46867}"/>
          </ac:spMkLst>
        </pc:spChg>
        <pc:graphicFrameChg chg="add mod modGraphic">
          <ac:chgData name="Megan Boland" userId="e324f172-32a6-4d59-ab94-2373f9c4580d" providerId="ADAL" clId="{4903E3DE-5762-44B3-8F88-5720A031A206}" dt="2025-06-05T20:28:52.942" v="1959" actId="14100"/>
          <ac:graphicFrameMkLst>
            <pc:docMk/>
            <pc:sldMk cId="1337507275" sldId="4268"/>
            <ac:graphicFrameMk id="3" creationId="{597CA1FD-9D1F-C8BC-C551-13D9D7383FEE}"/>
          </ac:graphicFrameMkLst>
        </pc:graphicFrameChg>
      </pc:sldChg>
      <pc:sldChg chg="modSp mod ord">
        <pc:chgData name="Megan Boland" userId="e324f172-32a6-4d59-ab94-2373f9c4580d" providerId="ADAL" clId="{4903E3DE-5762-44B3-8F88-5720A031A206}" dt="2025-06-16T01:26:18.723" v="2928" actId="20577"/>
        <pc:sldMkLst>
          <pc:docMk/>
          <pc:sldMk cId="95342681" sldId="4279"/>
        </pc:sldMkLst>
        <pc:spChg chg="mod">
          <ac:chgData name="Megan Boland" userId="e324f172-32a6-4d59-ab94-2373f9c4580d" providerId="ADAL" clId="{4903E3DE-5762-44B3-8F88-5720A031A206}" dt="2025-06-16T01:26:18.723" v="2928" actId="20577"/>
          <ac:spMkLst>
            <pc:docMk/>
            <pc:sldMk cId="95342681" sldId="4279"/>
            <ac:spMk id="3" creationId="{5C9E0305-8E95-E086-191D-6875875E891A}"/>
          </ac:spMkLst>
        </pc:spChg>
      </pc:sldChg>
      <pc:sldChg chg="modSp mod modNotesTx">
        <pc:chgData name="Megan Boland" userId="e324f172-32a6-4d59-ab94-2373f9c4580d" providerId="ADAL" clId="{4903E3DE-5762-44B3-8F88-5720A031A206}" dt="2025-06-05T20:39:33.833" v="2216" actId="20577"/>
        <pc:sldMkLst>
          <pc:docMk/>
          <pc:sldMk cId="3905197557" sldId="4294"/>
        </pc:sldMkLst>
        <pc:spChg chg="mod">
          <ac:chgData name="Megan Boland" userId="e324f172-32a6-4d59-ab94-2373f9c4580d" providerId="ADAL" clId="{4903E3DE-5762-44B3-8F88-5720A031A206}" dt="2025-06-05T20:39:33.833" v="2216" actId="20577"/>
          <ac:spMkLst>
            <pc:docMk/>
            <pc:sldMk cId="3905197557" sldId="4294"/>
            <ac:spMk id="3" creationId="{CEBE9433-2A33-2EBE-54F3-A684391897D5}"/>
          </ac:spMkLst>
        </pc:spChg>
      </pc:sldChg>
      <pc:sldChg chg="addSp delSp modSp mod modNotesTx">
        <pc:chgData name="Megan Boland" userId="e324f172-32a6-4d59-ab94-2373f9c4580d" providerId="ADAL" clId="{4903E3DE-5762-44B3-8F88-5720A031A206}" dt="2025-06-16T01:24:57.642" v="2900" actId="20577"/>
        <pc:sldMkLst>
          <pc:docMk/>
          <pc:sldMk cId="1844048300" sldId="4296"/>
        </pc:sldMkLst>
        <pc:spChg chg="mod">
          <ac:chgData name="Megan Boland" userId="e324f172-32a6-4d59-ab94-2373f9c4580d" providerId="ADAL" clId="{4903E3DE-5762-44B3-8F88-5720A031A206}" dt="2025-06-16T01:24:57.642" v="2900" actId="20577"/>
          <ac:spMkLst>
            <pc:docMk/>
            <pc:sldMk cId="1844048300" sldId="4296"/>
            <ac:spMk id="3" creationId="{D6B06E1D-3BCF-1004-7E1B-57F3045D8D54}"/>
          </ac:spMkLst>
        </pc:spChg>
        <pc:spChg chg="add mod">
          <ac:chgData name="Megan Boland" userId="e324f172-32a6-4d59-ab94-2373f9c4580d" providerId="ADAL" clId="{4903E3DE-5762-44B3-8F88-5720A031A206}" dt="2025-06-16T01:12:01.611" v="2521" actId="20577"/>
          <ac:spMkLst>
            <pc:docMk/>
            <pc:sldMk cId="1844048300" sldId="4296"/>
            <ac:spMk id="8" creationId="{628E05FB-F62A-1ACA-9CD6-6F31C99AA2EB}"/>
          </ac:spMkLst>
        </pc:spChg>
      </pc:sldChg>
      <pc:sldChg chg="modSp mod">
        <pc:chgData name="Megan Boland" userId="e324f172-32a6-4d59-ab94-2373f9c4580d" providerId="ADAL" clId="{4903E3DE-5762-44B3-8F88-5720A031A206}" dt="2025-06-05T20:37:19.695" v="2098" actId="20577"/>
        <pc:sldMkLst>
          <pc:docMk/>
          <pc:sldMk cId="700659794" sldId="4298"/>
        </pc:sldMkLst>
        <pc:spChg chg="mod">
          <ac:chgData name="Megan Boland" userId="e324f172-32a6-4d59-ab94-2373f9c4580d" providerId="ADAL" clId="{4903E3DE-5762-44B3-8F88-5720A031A206}" dt="2025-06-05T20:37:19.695" v="2098" actId="20577"/>
          <ac:spMkLst>
            <pc:docMk/>
            <pc:sldMk cId="700659794" sldId="4298"/>
            <ac:spMk id="11" creationId="{D89AA90B-2E5C-7555-5FCB-423C563EBD78}"/>
          </ac:spMkLst>
        </pc:spChg>
      </pc:sldChg>
      <pc:sldChg chg="addSp modSp mod modNotesTx">
        <pc:chgData name="Megan Boland" userId="e324f172-32a6-4d59-ab94-2373f9c4580d" providerId="ADAL" clId="{4903E3DE-5762-44B3-8F88-5720A031A206}" dt="2025-06-16T01:27:47.247" v="2990" actId="14100"/>
        <pc:sldMkLst>
          <pc:docMk/>
          <pc:sldMk cId="2452577221" sldId="4306"/>
        </pc:sldMkLst>
        <pc:spChg chg="add mod">
          <ac:chgData name="Megan Boland" userId="e324f172-32a6-4d59-ab94-2373f9c4580d" providerId="ADAL" clId="{4903E3DE-5762-44B3-8F88-5720A031A206}" dt="2025-06-16T01:27:39.539" v="2988" actId="1076"/>
          <ac:spMkLst>
            <pc:docMk/>
            <pc:sldMk cId="2452577221" sldId="4306"/>
            <ac:spMk id="5" creationId="{056398AF-4465-1BA2-CE63-9887AF23F4C7}"/>
          </ac:spMkLst>
        </pc:spChg>
        <pc:spChg chg="mod">
          <ac:chgData name="Megan Boland" userId="e324f172-32a6-4d59-ab94-2373f9c4580d" providerId="ADAL" clId="{4903E3DE-5762-44B3-8F88-5720A031A206}" dt="2025-06-16T01:27:47.247" v="2990" actId="14100"/>
          <ac:spMkLst>
            <pc:docMk/>
            <pc:sldMk cId="2452577221" sldId="4306"/>
            <ac:spMk id="6" creationId="{92689B2F-ACB3-0007-14C4-20593B8FA7CF}"/>
          </ac:spMkLst>
        </pc:spChg>
      </pc:sldChg>
      <pc:sldChg chg="modSp mod">
        <pc:chgData name="Megan Boland" userId="e324f172-32a6-4d59-ab94-2373f9c4580d" providerId="ADAL" clId="{4903E3DE-5762-44B3-8F88-5720A031A206}" dt="2025-06-05T18:26:39.173" v="1076" actId="20577"/>
        <pc:sldMkLst>
          <pc:docMk/>
          <pc:sldMk cId="3612432833" sldId="4312"/>
        </pc:sldMkLst>
        <pc:spChg chg="mod">
          <ac:chgData name="Megan Boland" userId="e324f172-32a6-4d59-ab94-2373f9c4580d" providerId="ADAL" clId="{4903E3DE-5762-44B3-8F88-5720A031A206}" dt="2025-06-05T18:26:39.173" v="1076" actId="20577"/>
          <ac:spMkLst>
            <pc:docMk/>
            <pc:sldMk cId="3612432833" sldId="4312"/>
            <ac:spMk id="11" creationId="{AA2FD45B-72A8-6263-25E6-75E714651DEC}"/>
          </ac:spMkLst>
        </pc:spChg>
      </pc:sldChg>
      <pc:sldChg chg="modSp mod modNotesTx">
        <pc:chgData name="Megan Boland" userId="e324f172-32a6-4d59-ab94-2373f9c4580d" providerId="ADAL" clId="{4903E3DE-5762-44B3-8F88-5720A031A206}" dt="2025-06-05T19:06:48.707" v="1345" actId="6549"/>
        <pc:sldMkLst>
          <pc:docMk/>
          <pc:sldMk cId="2985996607" sldId="4314"/>
        </pc:sldMkLst>
        <pc:spChg chg="mod">
          <ac:chgData name="Megan Boland" userId="e324f172-32a6-4d59-ab94-2373f9c4580d" providerId="ADAL" clId="{4903E3DE-5762-44B3-8F88-5720A031A206}" dt="2025-06-05T19:06:48.707" v="1345" actId="6549"/>
          <ac:spMkLst>
            <pc:docMk/>
            <pc:sldMk cId="2985996607" sldId="4314"/>
            <ac:spMk id="11" creationId="{C0966401-7EA6-590F-3EE0-BE22CF09C10D}"/>
          </ac:spMkLst>
        </pc:spChg>
      </pc:sldChg>
      <pc:sldChg chg="modSp mod">
        <pc:chgData name="Megan Boland" userId="e324f172-32a6-4d59-ab94-2373f9c4580d" providerId="ADAL" clId="{4903E3DE-5762-44B3-8F88-5720A031A206}" dt="2025-06-05T20:13:15.298" v="1448" actId="20577"/>
        <pc:sldMkLst>
          <pc:docMk/>
          <pc:sldMk cId="4004255936" sldId="4315"/>
        </pc:sldMkLst>
        <pc:spChg chg="mod">
          <ac:chgData name="Megan Boland" userId="e324f172-32a6-4d59-ab94-2373f9c4580d" providerId="ADAL" clId="{4903E3DE-5762-44B3-8F88-5720A031A206}" dt="2025-06-05T20:13:15.298" v="1448" actId="20577"/>
          <ac:spMkLst>
            <pc:docMk/>
            <pc:sldMk cId="4004255936" sldId="4315"/>
            <ac:spMk id="11" creationId="{5F235AAC-473B-C4C7-311F-36046472B171}"/>
          </ac:spMkLst>
        </pc:spChg>
      </pc:sldChg>
      <pc:sldChg chg="addSp modSp mod">
        <pc:chgData name="Megan Boland" userId="e324f172-32a6-4d59-ab94-2373f9c4580d" providerId="ADAL" clId="{4903E3DE-5762-44B3-8F88-5720A031A206}" dt="2025-06-16T16:03:48.197" v="3002" actId="20577"/>
        <pc:sldMkLst>
          <pc:docMk/>
          <pc:sldMk cId="3966461203" sldId="4316"/>
        </pc:sldMkLst>
        <pc:spChg chg="add mod">
          <ac:chgData name="Megan Boland" userId="e324f172-32a6-4d59-ab94-2373f9c4580d" providerId="ADAL" clId="{4903E3DE-5762-44B3-8F88-5720A031A206}" dt="2025-06-16T16:03:15.628" v="2994" actId="14100"/>
          <ac:spMkLst>
            <pc:docMk/>
            <pc:sldMk cId="3966461203" sldId="4316"/>
            <ac:spMk id="5" creationId="{DD11B740-CF2B-DC28-4406-C30B398F5330}"/>
          </ac:spMkLst>
        </pc:spChg>
        <pc:spChg chg="add mod">
          <ac:chgData name="Megan Boland" userId="e324f172-32a6-4d59-ab94-2373f9c4580d" providerId="ADAL" clId="{4903E3DE-5762-44B3-8F88-5720A031A206}" dt="2025-06-16T16:03:48.197" v="3002" actId="20577"/>
          <ac:spMkLst>
            <pc:docMk/>
            <pc:sldMk cId="3966461203" sldId="4316"/>
            <ac:spMk id="6" creationId="{C136BF74-1CED-8714-4831-264463F8CA69}"/>
          </ac:spMkLst>
        </pc:spChg>
        <pc:spChg chg="mod">
          <ac:chgData name="Megan Boland" userId="e324f172-32a6-4d59-ab94-2373f9c4580d" providerId="ADAL" clId="{4903E3DE-5762-44B3-8F88-5720A031A206}" dt="2025-06-16T01:17:56.703" v="2613" actId="14100"/>
          <ac:spMkLst>
            <pc:docMk/>
            <pc:sldMk cId="3966461203" sldId="4316"/>
            <ac:spMk id="8" creationId="{CB36B77A-9C4F-52DA-56BA-0000F2394457}"/>
          </ac:spMkLst>
        </pc:spChg>
        <pc:spChg chg="mod">
          <ac:chgData name="Megan Boland" userId="e324f172-32a6-4d59-ab94-2373f9c4580d" providerId="ADAL" clId="{4903E3DE-5762-44B3-8F88-5720A031A206}" dt="2025-06-16T01:18:00.395" v="2614" actId="1076"/>
          <ac:spMkLst>
            <pc:docMk/>
            <pc:sldMk cId="3966461203" sldId="4316"/>
            <ac:spMk id="15" creationId="{24074554-8E52-E86E-AD13-1EEEBF291C67}"/>
          </ac:spMkLst>
        </pc:spChg>
        <pc:spChg chg="mod">
          <ac:chgData name="Megan Boland" userId="e324f172-32a6-4d59-ab94-2373f9c4580d" providerId="ADAL" clId="{4903E3DE-5762-44B3-8F88-5720A031A206}" dt="2025-06-16T01:17:42.136" v="2609" actId="1076"/>
          <ac:spMkLst>
            <pc:docMk/>
            <pc:sldMk cId="3966461203" sldId="4316"/>
            <ac:spMk id="16" creationId="{2F4A2B70-0C4E-95BD-DA64-DD81A91FDE81}"/>
          </ac:spMkLst>
        </pc:spChg>
        <pc:graphicFrameChg chg="mod modGraphic">
          <ac:chgData name="Megan Boland" userId="e324f172-32a6-4d59-ab94-2373f9c4580d" providerId="ADAL" clId="{4903E3DE-5762-44B3-8F88-5720A031A206}" dt="2025-06-16T01:17:53.062" v="2612" actId="14100"/>
          <ac:graphicFrameMkLst>
            <pc:docMk/>
            <pc:sldMk cId="3966461203" sldId="4316"/>
            <ac:graphicFrameMk id="13" creationId="{E91B0CCD-6FC2-3B4C-22A2-9B37A1E3A0C8}"/>
          </ac:graphicFrameMkLst>
        </pc:graphicFrameChg>
      </pc:sldChg>
      <pc:sldChg chg="ord">
        <pc:chgData name="Megan Boland" userId="e324f172-32a6-4d59-ab94-2373f9c4580d" providerId="ADAL" clId="{4903E3DE-5762-44B3-8F88-5720A031A206}" dt="2025-06-09T13:25:19.904" v="2218"/>
        <pc:sldMkLst>
          <pc:docMk/>
          <pc:sldMk cId="1955764122" sldId="4319"/>
        </pc:sldMkLst>
      </pc:sldChg>
      <pc:sldChg chg="modSp add mod">
        <pc:chgData name="Megan Boland" userId="e324f172-32a6-4d59-ab94-2373f9c4580d" providerId="ADAL" clId="{4903E3DE-5762-44B3-8F88-5720A031A206}" dt="2025-06-09T13:35:49.305" v="2250" actId="20577"/>
        <pc:sldMkLst>
          <pc:docMk/>
          <pc:sldMk cId="3528873736" sldId="4321"/>
        </pc:sldMkLst>
        <pc:spChg chg="mod">
          <ac:chgData name="Megan Boland" userId="e324f172-32a6-4d59-ab94-2373f9c4580d" providerId="ADAL" clId="{4903E3DE-5762-44B3-8F88-5720A031A206}" dt="2025-06-09T13:25:56.089" v="2247" actId="1076"/>
          <ac:spMkLst>
            <pc:docMk/>
            <pc:sldMk cId="3528873736" sldId="4321"/>
            <ac:spMk id="2" creationId="{10133252-09DD-1D07-C964-3990C8888B0C}"/>
          </ac:spMkLst>
        </pc:spChg>
        <pc:spChg chg="mod">
          <ac:chgData name="Megan Boland" userId="e324f172-32a6-4d59-ab94-2373f9c4580d" providerId="ADAL" clId="{4903E3DE-5762-44B3-8F88-5720A031A206}" dt="2025-06-09T13:35:49.305" v="2250" actId="20577"/>
          <ac:spMkLst>
            <pc:docMk/>
            <pc:sldMk cId="3528873736" sldId="4321"/>
            <ac:spMk id="6" creationId="{A6413BC9-63A5-BDD4-E1CC-7BD971650E20}"/>
          </ac:spMkLst>
        </pc:spChg>
      </pc:sldChg>
      <pc:sldChg chg="addSp delSp modSp add mod">
        <pc:chgData name="Megan Boland" userId="e324f172-32a6-4d59-ab94-2373f9c4580d" providerId="ADAL" clId="{4903E3DE-5762-44B3-8F88-5720A031A206}" dt="2025-06-16T01:10:16.465" v="2520" actId="20577"/>
        <pc:sldMkLst>
          <pc:docMk/>
          <pc:sldMk cId="3564873210" sldId="4322"/>
        </pc:sldMkLst>
        <pc:spChg chg="add mod">
          <ac:chgData name="Megan Boland" userId="e324f172-32a6-4d59-ab94-2373f9c4580d" providerId="ADAL" clId="{4903E3DE-5762-44B3-8F88-5720A031A206}" dt="2025-06-16T01:07:59.119" v="2304" actId="1076"/>
          <ac:spMkLst>
            <pc:docMk/>
            <pc:sldMk cId="3564873210" sldId="4322"/>
            <ac:spMk id="8" creationId="{B7E2E934-038A-95FB-FB97-13440AD6937D}"/>
          </ac:spMkLst>
        </pc:spChg>
        <pc:spChg chg="mod">
          <ac:chgData name="Megan Boland" userId="e324f172-32a6-4d59-ab94-2373f9c4580d" providerId="ADAL" clId="{4903E3DE-5762-44B3-8F88-5720A031A206}" dt="2025-06-16T01:10:16.465" v="2520" actId="20577"/>
          <ac:spMkLst>
            <pc:docMk/>
            <pc:sldMk cId="3564873210" sldId="4322"/>
            <ac:spMk id="11" creationId="{EF7E51C3-3065-C3E3-1032-E1BDA658C3CD}"/>
          </ac:spMkLst>
        </pc:spChg>
        <pc:picChg chg="add mod">
          <ac:chgData name="Megan Boland" userId="e324f172-32a6-4d59-ab94-2373f9c4580d" providerId="ADAL" clId="{4903E3DE-5762-44B3-8F88-5720A031A206}" dt="2025-06-16T01:07:31.840" v="2293" actId="1076"/>
          <ac:picMkLst>
            <pc:docMk/>
            <pc:sldMk cId="3564873210" sldId="4322"/>
            <ac:picMk id="6" creationId="{3CA95629-70C3-DF9D-1E5B-3B7949CFE9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10288-3139-4167-8B95-BB47DF80532C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C885E-83D5-4DC4-A269-F8315C01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6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Welcome - mayor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4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B4E28-DF64-B3FB-5EF3-E03FAD0A6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623386-9C8B-36F4-4AA7-4E3A08128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3718D8-5117-D653-984C-B41A001BF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FDDD5-4C1D-F615-5882-E4D30D889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3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9FCA4-1B4D-9F12-1E91-0B7BD1F07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03045-B301-321A-42E3-26E411955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4FD5AE-07D8-1756-6F3D-629C8E2AB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CE2B-602E-B2F3-72BC-8429EFD2B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695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BB118-4609-354A-7590-8EA414DD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79D33-1833-7B98-7159-EAC6647B5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A00E7E-16E6-C030-01DC-CD09C9139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78254-39DE-232A-B5B1-F1DC5928C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CFC5C-FCBA-ED64-1AED-77D0693AE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8B54A-9FEF-376C-B169-C015B9EE1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9DAB6-629C-9656-6AC9-083331A23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8468-35B4-4538-F707-1162E4973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77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969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E4FC3-2E86-9FC7-5735-B9EE47231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94B90F-4BF6-0ECE-420B-E1C2CAB6F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C4DFE-6D6B-FBB1-B670-20C10DD44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Will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BF96E-4A8C-9CAA-E219-7BC5931EF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141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Will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Change to table, minimize verbiage, simplify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Grants and loans available through these mechanisms but need to get further along before we know what those amounts will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43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CB5D-9678-E350-D602-D1FBC826B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584F8-74C1-E5CE-3CA3-197B80D78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5ED00-BA15-0044-479F-01EF57B47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87564-761A-A876-6875-096AAFC52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08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FF557-C15A-EC43-82E0-025660EC7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95DD5-C99C-8924-778D-7DC16CBDE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A99F48-0501-DE07-A607-2042B874B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A3CEE-E4ED-0676-75C9-52857DB21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627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6D381-8711-691D-D073-0D465B895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1FBA9-9C6B-7C5C-83E5-72ABDAED0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AD1DB1-F568-3DED-9C0E-B3E0BDF14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A3D7E-92EA-6CD7-2E2D-6A20CACC3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0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90827-C9BF-A6A9-437D-6D1DBB2E4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24229-C4CB-B223-9CF5-8AB06C936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B6E78-C29F-0B26-5323-20FC1D623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A7585-CA28-12CF-A12C-666233AD0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611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FA74-5738-373B-75BA-D5A00B66B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5CFEF-20D2-0740-80DE-2ACFE228B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61881-97D4-4812-E403-B4178126B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19BE9-40CD-A711-14A5-C8EC8E31A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404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C5C7D-4D7D-0EF6-FD4F-A49B6368B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3C2E5-06A4-C4E3-0E1F-D2B36B4D5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1B0EA-80E6-175F-CDAA-B01EC42D2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29FEF-1F51-AAC1-497B-BE16CA2C2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524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0F190-3847-7789-BE12-2FB698F65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ACFA7-27AA-2A31-7FE1-5ACE048F7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3B0AC-01BA-374B-2B3D-C91B6AFAB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9278-33EC-509E-CB8B-243B8047B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52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C14CE-494F-1186-0C60-1A9726293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B4820-3388-7FDB-1354-E2DBB9ED1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3D490F-EFF5-E182-FF57-0DD53210F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4662F-63F2-7A90-1764-4F628C582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58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6959D-21A8-2503-8CFA-0FE721A8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2CC44-A97F-F32D-B9B4-83EA67295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EE890E-9114-E106-DBCB-92CA03149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8768C-CFF4-2D7B-2440-B562AC99B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6AB3-D9BB-2553-4EE3-AAF58CB3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6AE04-C017-E354-BF0C-AECE3C646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26872-5770-9E57-273C-954949BB1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E4710-7FF3-96CF-3F01-60A1A6BE9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04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C290A-32F5-6E08-9FDF-8F16975F3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CAB6CA-6C1A-94D9-CD6B-3E0C42472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5BBA7-2776-9B1B-3A06-40AE152A6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Jamie/Sound 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ACECA-6629-AA26-CA44-A6FC647A5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53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6FA19-EA31-DC5E-3691-93639BDD1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94F96-FF31-477B-4EE6-A7384F627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5B7A1-357F-A911-BB9C-A1C0D834F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Jamie/Sound 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9D204-DF82-8263-B3CF-35B7A6B85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39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FBBE8-6D54-5D96-747A-E35C79C2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63EF7-E60E-BAF5-AEE1-28152808A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B03EC-7010-8FA6-DDDD-87A8CC5C7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C7921-1B7E-EE85-E4D9-EED547C76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3B40F-D3C1-F33F-FCDF-79B92E1CB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E0DD20-5BA1-6032-0254-0F5169BAB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F72297-E0E7-C71A-F548-7B3D6BAB1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CDA63-3F74-EC40-26EB-056B9E837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325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6EDBA-10D0-FB4A-AF40-E76951E98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E2DA0-E369-1B6A-2846-636E72180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2D5D5-DFC5-051A-C605-3293BACAC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F9C9E-DA00-CC3F-FD0D-7FC29771A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F35C3-026A-4C05-900D-9E650721B9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7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A4EF-F935-4342-8DCD-1DEC370A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A2E28-0A64-4110-B700-B58167748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E4FD7-A011-4AD3-939B-147FE021729A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A6BB7-6EF9-4F04-A377-12B0EFAB323E}"/>
              </a:ext>
            </a:extLst>
          </p:cNvPr>
          <p:cNvSpPr txBox="1"/>
          <p:nvPr userDrawn="1"/>
        </p:nvSpPr>
        <p:spPr>
          <a:xfrm>
            <a:off x="9039827" y="6123789"/>
            <a:ext cx="304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30869D-4C8C-45E9-A966-FA4B8AB89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CA4D-104A-40C5-B24F-C36AB822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CBE86-5A92-4C4C-A4F1-425E73A4F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52110-EAB4-4985-875E-37F4B5D2D8F1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27E3CA-7BF5-4866-9C14-AAF4A486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B7F6E4-6C4D-4CEC-AF5D-7ED3024A5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892423-095C-42F0-9AB1-E8B989FEC92E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121213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59C92-3B76-4254-8856-1735888EB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5886C-A33A-4D53-A938-16E362A60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92F08-A332-41E5-BB07-49123A04775C}"/>
              </a:ext>
            </a:extLst>
          </p:cNvPr>
          <p:cNvSpPr/>
          <p:nvPr userDrawn="1"/>
        </p:nvSpPr>
        <p:spPr>
          <a:xfrm rot="5400000">
            <a:off x="-2957615" y="2957614"/>
            <a:ext cx="6858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0F2519-D056-44C6-863C-3225941A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104595" y="6307390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3028E3-B685-4750-85F4-7A9D31D2C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166185" y="1223083"/>
            <a:ext cx="3372101" cy="1039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652C38-DF76-4571-B0DD-45113F684C7A}"/>
              </a:ext>
            </a:extLst>
          </p:cNvPr>
          <p:cNvSpPr txBox="1"/>
          <p:nvPr userDrawn="1"/>
        </p:nvSpPr>
        <p:spPr>
          <a:xfrm rot="5400000">
            <a:off x="-443477" y="5595607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160963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A4EF-F935-4342-8DCD-1DEC370A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A2E28-0A64-4110-B700-B58167748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E4FD7-A011-4AD3-939B-147FE021729A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30869D-4C8C-45E9-A966-FA4B8AB89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563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4FD1C3-3837-4D3D-B9B5-5D3C5F6FB261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CC07D-1C64-4F91-9682-25B265F2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 b="1" kern="120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BE952-8537-4026-B097-165F42246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71029-9E4B-412B-AA51-EE108F7D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11594-E47D-4652-ACCB-E74A540B3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522397-9DCD-F0AA-FCDC-A130923A98A6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14846765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3900-7487-4908-9730-245F30AE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B37CF-5F89-42EC-8F04-927111C5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268C-AF6D-42F2-AC1C-8E41C147104D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0A0D9-B5B7-4B58-A733-DFC0205CC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9953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EE29-331F-42E8-B037-033CF38C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 b="1" kern="120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0BD4D-2F6A-4A99-B6BC-2D09C8181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CF8-6CE0-4E60-B0DD-3B10F3A6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08A16-DB32-4CAC-AE95-46E10145B845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FA450A-B2A3-40F1-824D-2CD23267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C9E273-FAB4-42E5-83B4-5F8FDC521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964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5C80-8DFB-4CB3-905D-94AC1B93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lang="en-US" sz="3600" b="1" kern="120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902F2-2E97-41EE-8165-02A32BA1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6661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482E0-63EF-4557-8EC0-AD7D1CAA8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7777"/>
            <a:ext cx="5157787" cy="404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04751-75B6-4E2B-A0E7-B1FD8EC45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66614"/>
          </a:xfrm>
        </p:spPr>
        <p:txBody>
          <a:bodyPr anchor="b"/>
          <a:lstStyle>
            <a:lvl1pPr marL="0" indent="0">
              <a:buNone/>
              <a:defRPr lang="en-US" sz="2400" b="1" kern="120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9B863-773A-4D9E-937D-41853CBCE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7777"/>
            <a:ext cx="5183188" cy="404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578D14-2434-4068-B952-10A864135A03}"/>
              </a:ext>
            </a:extLst>
          </p:cNvPr>
          <p:cNvSpPr/>
          <p:nvPr userDrawn="1"/>
        </p:nvSpPr>
        <p:spPr>
          <a:xfrm>
            <a:off x="10633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46FB92-C5CC-4D29-B9B5-C319A598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CB00D8-FBE7-4E02-9287-40215EE5E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05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EA7F-C6B1-4FB8-8733-75D38B74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96CF3-9112-48C1-B158-36DD7CCEBA71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9924A0-442C-461D-AA53-51F60E25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695C78-7663-445B-8B85-0C12B19C2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0AF34D-6645-437D-92F6-24FE5D43E13A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10233872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7007B8-79B2-4951-A988-1EA2B8DCF677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25D69-4266-439B-BB32-209F151F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DC6F5-2699-4567-AF2A-2E004A846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D1B610-438E-4ABE-8C70-C1DF425213EA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257761847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04FC-81FB-439A-BD07-3D883311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83ED-9B53-4CD2-B8DC-F4671E2F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EEFFC-7F4F-41F4-898D-D72F2C68C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B9111D-3561-4882-8F5E-A5855BF4EE3F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B7E382-72CB-497B-A016-392F6927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CFFF-5E0D-47E6-8D93-7D361577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375E9C-6119-4006-9A77-5D1C06D2D2AC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28192228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4FD1C3-3837-4D3D-B9B5-5D3C5F6FB261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CC07D-1C64-4F91-9682-25B265F2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 b="1" kern="120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BE952-8537-4026-B097-165F42246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71029-9E4B-412B-AA51-EE108F7D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11594-E47D-4652-ACCB-E74A540B3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7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78B8-108D-48E9-B4FB-C140E3CE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9E7AA-16DA-4C26-8ABD-01023CCA1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22FBC-7823-40C6-A2B1-D7D123CD5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36FEEE-068E-47DC-A8BC-05A9F813A9CC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8F045F-ED20-4FF5-84D9-28FFF53A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806757-DE2F-41D2-BF06-B64276FA3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7315B0-4E9C-4EB8-8065-53D95236CCFD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110955799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CA4D-104A-40C5-B24F-C36AB822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CBE86-5A92-4C4C-A4F1-425E73A4F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52110-EAB4-4985-875E-37F4B5D2D8F1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27E3CA-7BF5-4866-9C14-AAF4A486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B7F6E4-6C4D-4CEC-AF5D-7ED3024A5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892423-095C-42F0-9AB1-E8B989FEC92E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406292875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59C92-3B76-4254-8856-1735888EB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5886C-A33A-4D53-A938-16E362A60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92F08-A332-41E5-BB07-49123A04775C}"/>
              </a:ext>
            </a:extLst>
          </p:cNvPr>
          <p:cNvSpPr/>
          <p:nvPr userDrawn="1"/>
        </p:nvSpPr>
        <p:spPr>
          <a:xfrm rot="5400000">
            <a:off x="-2957615" y="2957614"/>
            <a:ext cx="6858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0F2519-D056-44C6-863C-3225941A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104595" y="6307390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3028E3-B685-4750-85F4-7A9D31D2C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166185" y="1223083"/>
            <a:ext cx="3372101" cy="1039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652C38-DF76-4571-B0DD-45113F684C7A}"/>
              </a:ext>
            </a:extLst>
          </p:cNvPr>
          <p:cNvSpPr txBox="1"/>
          <p:nvPr userDrawn="1"/>
        </p:nvSpPr>
        <p:spPr>
          <a:xfrm rot="5400000">
            <a:off x="-443477" y="5595607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9648845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3900-7487-4908-9730-245F30AE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B37CF-5F89-42EC-8F04-927111C5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268C-AF6D-42F2-AC1C-8E41C147104D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0A0D9-B5B7-4B58-A733-DFC0205CC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4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EE29-331F-42E8-B037-033CF38C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 b="1" kern="120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0BD4D-2F6A-4A99-B6BC-2D09C8181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CF8-6CE0-4E60-B0DD-3B10F3A6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08A16-DB32-4CAC-AE95-46E10145B845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FA450A-B2A3-40F1-824D-2CD23267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C9E273-FAB4-42E5-83B4-5F8FDC521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5C80-8DFB-4CB3-905D-94AC1B93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lang="en-US" sz="3600" b="1" kern="120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902F2-2E97-41EE-8165-02A32BA1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6661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482E0-63EF-4557-8EC0-AD7D1CAA8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7777"/>
            <a:ext cx="5157787" cy="404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04751-75B6-4E2B-A0E7-B1FD8EC45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66614"/>
          </a:xfrm>
        </p:spPr>
        <p:txBody>
          <a:bodyPr anchor="b"/>
          <a:lstStyle>
            <a:lvl1pPr marL="0" indent="0">
              <a:buNone/>
              <a:defRPr lang="en-US" sz="2400" b="1" kern="120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9B863-773A-4D9E-937D-41853CBCE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7777"/>
            <a:ext cx="5183188" cy="404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578D14-2434-4068-B952-10A864135A03}"/>
              </a:ext>
            </a:extLst>
          </p:cNvPr>
          <p:cNvSpPr/>
          <p:nvPr userDrawn="1"/>
        </p:nvSpPr>
        <p:spPr>
          <a:xfrm>
            <a:off x="10633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46FB92-C5CC-4D29-B9B5-C319A598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CB00D8-FBE7-4E02-9287-40215EE5E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2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EA7F-C6B1-4FB8-8733-75D38B74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96CF3-9112-48C1-B158-36DD7CCEBA71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9924A0-442C-461D-AA53-51F60E25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695C78-7663-445B-8B85-0C12B19C2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0AF34D-6645-437D-92F6-24FE5D43E13A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12477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7007B8-79B2-4951-A988-1EA2B8DCF677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25D69-4266-439B-BB32-209F151F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DC6F5-2699-4567-AF2A-2E004A846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D1B610-438E-4ABE-8C70-C1DF425213EA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372162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04FC-81FB-439A-BD07-3D883311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83ED-9B53-4CD2-B8DC-F4671E2F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EEFFC-7F4F-41F4-898D-D72F2C68C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B9111D-3561-4882-8F5E-A5855BF4EE3F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B7E382-72CB-497B-A016-392F6927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CFFF-5E0D-47E6-8D93-7D361577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375E9C-6119-4006-9A77-5D1C06D2D2AC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26527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78B8-108D-48E9-B4FB-C140E3CE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9E7AA-16DA-4C26-8ABD-01023CCA1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22FBC-7823-40C6-A2B1-D7D123CD5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36FEEE-068E-47DC-A8BC-05A9F813A9CC}"/>
              </a:ext>
            </a:extLst>
          </p:cNvPr>
          <p:cNvSpPr/>
          <p:nvPr userDrawn="1"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8F045F-ED20-4FF5-84D9-28FFF53A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04" y="6385128"/>
            <a:ext cx="622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78034-1553-42D3-8F41-00DF5023F3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806757-DE2F-41D2-BF06-B64276FA3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07" y="5775099"/>
            <a:ext cx="4085483" cy="1259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7315B0-4E9C-4EB8-8065-53D95236CCFD}"/>
              </a:ext>
            </a:extLst>
          </p:cNvPr>
          <p:cNvSpPr txBox="1"/>
          <p:nvPr userDrawn="1"/>
        </p:nvSpPr>
        <p:spPr>
          <a:xfrm>
            <a:off x="9957817" y="6004834"/>
            <a:ext cx="212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Office of Water</a:t>
            </a:r>
          </a:p>
        </p:txBody>
      </p:sp>
    </p:spTree>
    <p:extLst>
      <p:ext uri="{BB962C8B-B14F-4D97-AF65-F5344CB8AC3E}">
        <p14:creationId xmlns:p14="http://schemas.microsoft.com/office/powerpoint/2010/main" val="112367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632D4-7C1F-4AE8-BB12-872504DD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E6656-671E-43DF-AF35-C0DA57EF3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8C4A7-6657-432A-AB23-2393EA186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7084-75C0-4741-8AC4-9F4F7A35A21D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A0CEB-1352-40CF-8F90-6CD08BCB1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B00CD-0958-4939-92EB-E0C3DBB83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8034-1553-42D3-8F41-00DF5023F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8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632D4-7C1F-4AE8-BB12-872504DD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E6656-671E-43DF-AF35-C0DA57EF3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8C4A7-6657-432A-AB23-2393EA186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7084-75C0-4741-8AC4-9F4F7A35A21D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A0CEB-1352-40CF-8F90-6CD08BCB1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B00CD-0958-4939-92EB-E0C3DBB83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8034-1553-42D3-8F41-00DF5023F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a flag on it&#10;&#10;AI-generated content may be incorrect.">
            <a:extLst>
              <a:ext uri="{FF2B5EF4-FFF2-40B4-BE49-F238E27FC236}">
                <a16:creationId xmlns:a16="http://schemas.microsoft.com/office/drawing/2014/main" id="{C78C9B6E-FF30-67DC-1306-E7CB05A56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6" b="36567"/>
          <a:stretch/>
        </p:blipFill>
        <p:spPr>
          <a:xfrm>
            <a:off x="0" y="0"/>
            <a:ext cx="12212013" cy="6079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"/>
                <a:ea typeface="+mn-ea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1DBDF0-CFFD-463E-A973-F4BB575E7BF8}"/>
              </a:ext>
            </a:extLst>
          </p:cNvPr>
          <p:cNvSpPr/>
          <p:nvPr/>
        </p:nvSpPr>
        <p:spPr>
          <a:xfrm>
            <a:off x="0" y="1907828"/>
            <a:ext cx="12191998" cy="4007401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00" normalizeH="0" baseline="0" noProof="0">
                <a:ln w="15875">
                  <a:solidFill>
                    <a:srgbClr val="FFFF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Village of Simpson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00" normalizeH="0" baseline="0" noProof="0">
                <a:ln w="15875">
                  <a:solidFill>
                    <a:srgbClr val="FFFF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Community Meeting</a:t>
            </a:r>
            <a:endParaRPr kumimoji="0" lang="en-US" sz="4400" b="0" i="0" u="none" strike="noStrike" kern="1200" cap="none" spc="-100" normalizeH="0" baseline="0" noProof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71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9028D-C11C-9E85-5264-C6A0133C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60F8-389F-81D7-4397-2D35E393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52" y="97162"/>
            <a:ext cx="4003244" cy="1325563"/>
          </a:xfrm>
        </p:spPr>
        <p:txBody>
          <a:bodyPr/>
          <a:lstStyle/>
          <a:p>
            <a:r>
              <a:rPr lang="en-US"/>
              <a:t>Recommended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3777-33CC-9D3B-8CB6-CDECB4FE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9B1C7-9FC8-2148-DC12-22CADB382012}"/>
              </a:ext>
            </a:extLst>
          </p:cNvPr>
          <p:cNvSpPr txBox="1"/>
          <p:nvPr/>
        </p:nvSpPr>
        <p:spPr>
          <a:xfrm>
            <a:off x="223739" y="1414444"/>
            <a:ext cx="40032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Gravity Sewer Collection System</a:t>
            </a:r>
            <a:r>
              <a:rPr lang="en-US" sz="2400"/>
              <a:t>: connect to Greenville Utilities Commission (GUC) wastewater system using a conventional gravity system.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/>
              <a:t>Phase 1A: Simpson corporate limits, south of railroad tracks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/>
              <a:t>Phase 1B: Simpson corporate limits, north of railroad tracks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5A1156-5645-6AF1-6DCE-49E7E2BB0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439227"/>
            <a:ext cx="7993678" cy="4996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C77F86-8D29-2DB3-31AE-DCDDFCEA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3582887"/>
            <a:ext cx="1892300" cy="22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1203A-AD63-D241-D954-463B2CC7B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8A1F-B519-7B8A-82E5-CA3C9C9A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52" y="97162"/>
            <a:ext cx="4003244" cy="1325563"/>
          </a:xfrm>
        </p:spPr>
        <p:txBody>
          <a:bodyPr/>
          <a:lstStyle/>
          <a:p>
            <a:r>
              <a:rPr lang="en-US"/>
              <a:t>Recommended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460F-6D00-65EB-CF35-E65EAFE4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A0CD80-39E5-3560-97B1-E26999FD8F3C}"/>
              </a:ext>
            </a:extLst>
          </p:cNvPr>
          <p:cNvSpPr txBox="1"/>
          <p:nvPr/>
        </p:nvSpPr>
        <p:spPr>
          <a:xfrm>
            <a:off x="223739" y="1414444"/>
            <a:ext cx="4003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Phases 1A and 1B</a:t>
            </a:r>
            <a:endParaRPr lang="en-US" sz="22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5" name="Picture 4" descr="A map of a neighborhood&#10;&#10;AI-generated content may be incorrect.">
            <a:extLst>
              <a:ext uri="{FF2B5EF4-FFF2-40B4-BE49-F238E27FC236}">
                <a16:creationId xmlns:a16="http://schemas.microsoft.com/office/drawing/2014/main" id="{3128E4A1-3DA6-E4BF-C43C-8B6E97032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9183"/>
            <a:ext cx="78994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25851-83F5-17E1-BB4B-5AE29895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898F-DCB9-80EE-3F65-D07264FF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32" y="117563"/>
            <a:ext cx="10115939" cy="1325563"/>
          </a:xfrm>
        </p:spPr>
        <p:txBody>
          <a:bodyPr/>
          <a:lstStyle/>
          <a:p>
            <a:r>
              <a:rPr lang="en-US"/>
              <a:t>Pros &amp; Cons of Centralized Wastewater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6E1D-3BCF-1004-7E1B-57F3045D8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56" y="1443126"/>
            <a:ext cx="5137779" cy="3780227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600" b="1">
                <a:ea typeface="Calibri"/>
                <a:cs typeface="Calibri"/>
              </a:rPr>
              <a:t>Pros</a:t>
            </a:r>
          </a:p>
          <a:p>
            <a:pPr lvl="1" indent="-457200">
              <a:spcBef>
                <a:spcPts val="0"/>
              </a:spcBef>
              <a:buSzPct val="100000"/>
            </a:pPr>
            <a:r>
              <a:rPr lang="en-US" sz="2600">
                <a:ea typeface="Calibri"/>
                <a:cs typeface="Calibri"/>
              </a:rPr>
              <a:t>Permanently fixes plumbing and septic problems</a:t>
            </a:r>
          </a:p>
          <a:p>
            <a:pPr lvl="1" indent="-457200">
              <a:spcBef>
                <a:spcPts val="0"/>
              </a:spcBef>
              <a:buSzPct val="100000"/>
            </a:pPr>
            <a:r>
              <a:rPr lang="en-US" sz="2600">
                <a:ea typeface="Calibri"/>
                <a:cs typeface="Calibri"/>
              </a:rPr>
              <a:t>Provides safe and reliable wastewater collection and treatment</a:t>
            </a:r>
          </a:p>
          <a:p>
            <a:pPr lvl="1" indent="-457200">
              <a:spcBef>
                <a:spcPts val="0"/>
              </a:spcBef>
              <a:buSzPct val="100000"/>
            </a:pPr>
            <a:r>
              <a:rPr lang="en-US" sz="2600">
                <a:ea typeface="Calibri"/>
                <a:cs typeface="Calibri"/>
              </a:rPr>
              <a:t>Protects rivers, streams, and public health</a:t>
            </a:r>
          </a:p>
          <a:p>
            <a:pPr lvl="1" indent="-457200">
              <a:spcBef>
                <a:spcPts val="0"/>
              </a:spcBef>
              <a:buSzPct val="100000"/>
            </a:pPr>
            <a:r>
              <a:rPr lang="en-US" sz="2600">
                <a:ea typeface="Calibri"/>
                <a:cs typeface="Calibri"/>
              </a:rPr>
              <a:t>Supports residential and light commercial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3B9A-AA08-6B84-474F-886965EA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E05FB-F62A-1ACA-9CD6-6F31C99AA2EB}"/>
              </a:ext>
            </a:extLst>
          </p:cNvPr>
          <p:cNvSpPr txBox="1"/>
          <p:nvPr/>
        </p:nvSpPr>
        <p:spPr>
          <a:xfrm>
            <a:off x="6333066" y="1443126"/>
            <a:ext cx="5198533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ea typeface="Calibri"/>
                <a:cs typeface="Calibri"/>
              </a:rPr>
              <a:t>Cons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>
                <a:ea typeface="Calibri"/>
                <a:cs typeface="Calibri"/>
              </a:rPr>
              <a:t>Requires construction in area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>
                <a:ea typeface="Calibri"/>
                <a:cs typeface="Calibri"/>
              </a:rPr>
              <a:t>Potential one time tap fee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>
                <a:ea typeface="Calibri"/>
                <a:cs typeface="Calibri"/>
              </a:rPr>
              <a:t>Monthly sewer bill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4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7E744-930D-5C42-6DDF-B0B10930A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428B-D95D-57CA-8959-B32154CD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56" y="67459"/>
            <a:ext cx="10115939" cy="1325563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110CB-78E9-D876-63A5-24596C44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DC70B-5A21-1B8F-B592-05E3976C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04" y="139302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en-US" sz="2800"/>
              <a:t>Updated Septic Survey (to maximize grant funding)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800"/>
              <a:t>Village Council Support</a:t>
            </a:r>
            <a:endParaRPr lang="en-US" sz="2800">
              <a:highlight>
                <a:srgbClr val="FFFF00"/>
              </a:highlight>
            </a:endParaRP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en-US" sz="2800">
                <a:ea typeface="Calibri"/>
                <a:cs typeface="Calibri"/>
              </a:rPr>
              <a:t>Funding Applications</a:t>
            </a:r>
            <a:endParaRPr lang="en-US" sz="2800"/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en-US" sz="2800"/>
              <a:t>Bond Referendum</a:t>
            </a:r>
            <a:endParaRPr lang="en-US">
              <a:ea typeface="Calibri"/>
              <a:cs typeface="Calibri"/>
            </a:endParaRP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en-US" sz="2800"/>
              <a:t>Design &amp; Permitting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en-US" sz="2800"/>
              <a:t>Wastewater System Construction &amp; Connections</a:t>
            </a:r>
          </a:p>
        </p:txBody>
      </p:sp>
    </p:spTree>
    <p:extLst>
      <p:ext uri="{BB962C8B-B14F-4D97-AF65-F5344CB8AC3E}">
        <p14:creationId xmlns:p14="http://schemas.microsoft.com/office/powerpoint/2010/main" val="99067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EFDB-A16C-1024-1327-A3C1CF7D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Funding Considerations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0305-8E95-E086-191D-6875875E8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08"/>
            <a:ext cx="10472468" cy="42219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ea typeface="Calibri"/>
                <a:cs typeface="Calibri"/>
              </a:rPr>
              <a:t>Debt service payments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>
                <a:ea typeface="Calibri"/>
                <a:cs typeface="Calibri"/>
              </a:rPr>
              <a:t>Until funding applications are approved, exact grant and loan amounts are unknown.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>
                <a:ea typeface="Calibri"/>
                <a:cs typeface="Calibri"/>
              </a:rPr>
              <a:t>Total expected project cost for gravity sewer system and connection to GUC is $18.4 million. </a:t>
            </a:r>
          </a:p>
          <a:p>
            <a:r>
              <a:rPr lang="en-US" sz="3200">
                <a:ea typeface="Calibri"/>
                <a:cs typeface="Calibri"/>
              </a:rPr>
              <a:t>Upfront connection costs (tap fees) and monthly sewer fees 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>
                <a:ea typeface="Calibri"/>
                <a:cs typeface="Calibri"/>
              </a:rPr>
              <a:t>Not all funding agencies cover tap fees.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>
                <a:ea typeface="Calibri"/>
                <a:cs typeface="Calibri"/>
              </a:rPr>
              <a:t>Monthly sewer fees will vary based on the amount of debt service.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EBEB5-1951-8A62-391D-1312BE88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4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7E4F7-7E6D-D492-93E8-1B17F9191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36B77A-9C4F-52DA-56BA-0000F2394457}"/>
              </a:ext>
            </a:extLst>
          </p:cNvPr>
          <p:cNvSpPr/>
          <p:nvPr/>
        </p:nvSpPr>
        <p:spPr>
          <a:xfrm>
            <a:off x="6454181" y="254905"/>
            <a:ext cx="5301049" cy="3174095"/>
          </a:xfrm>
          <a:prstGeom prst="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651AE-7CD0-64EB-236A-CCF9BAB8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1" y="149048"/>
            <a:ext cx="10515600" cy="1325563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Potential costs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92D9-7501-3230-F8E1-08ECE60A5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1" y="1326081"/>
            <a:ext cx="5776103" cy="42219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Customer costs include: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/>
              <a:t>Tap fee (one time)</a:t>
            </a:r>
            <a:endParaRPr lang="en-US" sz="2800">
              <a:ea typeface="Calibri"/>
              <a:cs typeface="Calibri"/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/>
              <a:t>Monthly sewer bill (ongoing) with a minimum charge and cost for water usage.</a:t>
            </a:r>
            <a:endParaRPr lang="en-US" sz="2800">
              <a:ea typeface="Calibri"/>
              <a:cs typeface="Calibri"/>
            </a:endParaRPr>
          </a:p>
          <a:p>
            <a:r>
              <a:rPr lang="en-US" sz="3200"/>
              <a:t>Funding assistance:</a:t>
            </a:r>
            <a:endParaRPr lang="en-US" sz="3200">
              <a:ea typeface="Calibri"/>
              <a:cs typeface="Calibri"/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/>
              <a:t>The Village will seek funding assistance from State and Federal sources for system construction.</a:t>
            </a:r>
            <a:endParaRPr lang="en-US" sz="28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3CF2-0B94-D1B6-8B3B-104E5E63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1B0CCD-6FC2-3B4C-22A2-9B37A1E3A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32224"/>
              </p:ext>
            </p:extLst>
          </p:nvPr>
        </p:nvGraphicFramePr>
        <p:xfrm>
          <a:off x="6722544" y="916088"/>
          <a:ext cx="4780608" cy="2263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0304">
                  <a:extLst>
                    <a:ext uri="{9D8B030D-6E8A-4147-A177-3AD203B41FA5}">
                      <a16:colId xmlns:a16="http://schemas.microsoft.com/office/drawing/2014/main" val="2950354611"/>
                    </a:ext>
                  </a:extLst>
                </a:gridCol>
                <a:gridCol w="2390304">
                  <a:extLst>
                    <a:ext uri="{9D8B030D-6E8A-4147-A177-3AD203B41FA5}">
                      <a16:colId xmlns:a16="http://schemas.microsoft.com/office/drawing/2014/main" val="4014723838"/>
                    </a:ext>
                  </a:extLst>
                </a:gridCol>
              </a:tblGrid>
              <a:tr h="452769">
                <a:tc>
                  <a:txBody>
                    <a:bodyPr/>
                    <a:lstStyle/>
                    <a:p>
                      <a:r>
                        <a:rPr lang="en-US"/>
                        <a:t>Minimum Charge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905" algn="ctr">
                        <a:lnSpc>
                          <a:spcPts val="116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800">
                          <a:effectLst/>
                        </a:rPr>
                        <a:t>$ </a:t>
                      </a:r>
                      <a:r>
                        <a:rPr lang="en-US" sz="1800" spc="-10">
                          <a:effectLst/>
                        </a:rPr>
                        <a:t>23.50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231316"/>
                  </a:ext>
                </a:extLst>
              </a:tr>
              <a:tr h="452769">
                <a:tc>
                  <a:txBody>
                    <a:bodyPr/>
                    <a:lstStyle/>
                    <a:p>
                      <a:r>
                        <a:rPr lang="en-US"/>
                        <a:t>Debt service*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0" algn="ctr">
                        <a:lnSpc>
                          <a:spcPts val="1255"/>
                        </a:lnSpc>
                        <a:buNone/>
                      </a:pPr>
                      <a:r>
                        <a:rPr lang="en-US" sz="1800" spc="-10">
                          <a:effectLst/>
                        </a:rPr>
                        <a:t>$41.40 +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85162"/>
                  </a:ext>
                </a:extLst>
              </a:tr>
              <a:tr h="452769">
                <a:tc>
                  <a:txBody>
                    <a:bodyPr/>
                    <a:lstStyle/>
                    <a:p>
                      <a:r>
                        <a:rPr lang="en-US"/>
                        <a:t>Cost per 1,000 gallons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905" algn="ctr">
                        <a:lnSpc>
                          <a:spcPts val="1255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$</a:t>
                      </a:r>
                      <a:r>
                        <a:rPr lang="en-US" sz="1800" spc="-20">
                          <a:effectLst/>
                        </a:rPr>
                        <a:t>7.55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14934"/>
                  </a:ext>
                </a:extLst>
              </a:tr>
              <a:tr h="905536">
                <a:tc>
                  <a:txBody>
                    <a:bodyPr/>
                    <a:lstStyle/>
                    <a:p>
                      <a:r>
                        <a:rPr lang="en-US"/>
                        <a:t>For 2,000 gal/mo. Customer*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905" algn="ctr">
                        <a:lnSpc>
                          <a:spcPts val="1255"/>
                        </a:lnSpc>
                        <a:buNone/>
                      </a:pPr>
                      <a:endParaRPr lang="en-US" sz="1800" spc="-2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" marR="1905" algn="ctr">
                        <a:lnSpc>
                          <a:spcPts val="1255"/>
                        </a:lnSpc>
                        <a:buNone/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$80.00 +</a:t>
                      </a:r>
                    </a:p>
                    <a:p>
                      <a:pPr marL="6985" marR="1905" algn="ctr">
                        <a:lnSpc>
                          <a:spcPts val="1255"/>
                        </a:lnSpc>
                        <a:buNone/>
                      </a:pP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3765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4074554-8E52-E86E-AD13-1EEEBF291C67}"/>
              </a:ext>
            </a:extLst>
          </p:cNvPr>
          <p:cNvSpPr txBox="1"/>
          <p:nvPr/>
        </p:nvSpPr>
        <p:spPr>
          <a:xfrm>
            <a:off x="6453838" y="3429000"/>
            <a:ext cx="5481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/>
              <a:t>*dependent on grants vs. loan amount (20-60% loan expected)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A2B70-0C4E-95BD-DA64-DD81A91FDE81}"/>
              </a:ext>
            </a:extLst>
          </p:cNvPr>
          <p:cNvSpPr txBox="1"/>
          <p:nvPr/>
        </p:nvSpPr>
        <p:spPr>
          <a:xfrm>
            <a:off x="6958574" y="452595"/>
            <a:ext cx="4298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/>
              <a:t>Monthly Sewer Bill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1B740-CF2B-DC28-4406-C30B398F5330}"/>
              </a:ext>
            </a:extLst>
          </p:cNvPr>
          <p:cNvSpPr/>
          <p:nvPr/>
        </p:nvSpPr>
        <p:spPr>
          <a:xfrm>
            <a:off x="6454181" y="3841114"/>
            <a:ext cx="5301049" cy="1542275"/>
          </a:xfrm>
          <a:prstGeom prst="rect">
            <a:avLst/>
          </a:prstGeom>
          <a:solidFill>
            <a:srgbClr val="FF7C8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C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6BF74-1CED-8714-4831-264463F8CA69}"/>
              </a:ext>
            </a:extLst>
          </p:cNvPr>
          <p:cNvSpPr txBox="1"/>
          <p:nvPr/>
        </p:nvSpPr>
        <p:spPr>
          <a:xfrm>
            <a:off x="6958574" y="3910042"/>
            <a:ext cx="4544578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Septic System Repair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Pipe and connection repairs: $1,000-$2,000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Drain field repairs: ~$2,000-$10,000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Septic pump replacement: ~$500-$1,200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Septic tank pump out: ~$350-$400</a:t>
            </a:r>
          </a:p>
        </p:txBody>
      </p:sp>
    </p:spTree>
    <p:extLst>
      <p:ext uri="{BB962C8B-B14F-4D97-AF65-F5344CB8AC3E}">
        <p14:creationId xmlns:p14="http://schemas.microsoft.com/office/powerpoint/2010/main" val="396646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FA6D8-CE6C-9426-4655-D8492529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F6AC3-BE65-3797-825D-6DB16EB46867}"/>
              </a:ext>
            </a:extLst>
          </p:cNvPr>
          <p:cNvSpPr txBox="1">
            <a:spLocks/>
          </p:cNvSpPr>
          <p:nvPr/>
        </p:nvSpPr>
        <p:spPr>
          <a:xfrm>
            <a:off x="695756" y="346859"/>
            <a:ext cx="10115939" cy="7781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/>
                </a:solidFill>
                <a:latin typeface="+mn-lt"/>
              </a:rPr>
              <a:t>Funding Options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CA1FD-9D1F-C8BC-C551-13D9D7383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7989"/>
              </p:ext>
            </p:extLst>
          </p:nvPr>
        </p:nvGraphicFramePr>
        <p:xfrm>
          <a:off x="1334244" y="1463040"/>
          <a:ext cx="9523511" cy="31132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88031">
                  <a:extLst>
                    <a:ext uri="{9D8B030D-6E8A-4147-A177-3AD203B41FA5}">
                      <a16:colId xmlns:a16="http://schemas.microsoft.com/office/drawing/2014/main" val="3268449783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3468183439"/>
                    </a:ext>
                  </a:extLst>
                </a:gridCol>
                <a:gridCol w="2641480">
                  <a:extLst>
                    <a:ext uri="{9D8B030D-6E8A-4147-A177-3AD203B41FA5}">
                      <a16:colId xmlns:a16="http://schemas.microsoft.com/office/drawing/2014/main" val="3549875155"/>
                    </a:ext>
                  </a:extLst>
                </a:gridCol>
              </a:tblGrid>
              <a:tr h="377909">
                <a:tc>
                  <a:txBody>
                    <a:bodyPr/>
                    <a:lstStyle/>
                    <a:p>
                      <a:r>
                        <a:rPr lang="en-US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Grants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Loan Terms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88763"/>
                  </a:ext>
                </a:extLst>
              </a:tr>
              <a:tr h="738671">
                <a:tc>
                  <a:txBody>
                    <a:bodyPr/>
                    <a:lstStyle/>
                    <a:p>
                      <a:r>
                        <a:rPr lang="en-US" sz="2200"/>
                        <a:t>Clean Water State Revolving Fund (CWSRF)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Up to $500,000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20-year loan, 0-2% 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233635"/>
                  </a:ext>
                </a:extLst>
              </a:tr>
              <a:tr h="738671">
                <a:tc>
                  <a:txBody>
                    <a:bodyPr/>
                    <a:lstStyle/>
                    <a:p>
                      <a:r>
                        <a:rPr lang="en-US" sz="2200"/>
                        <a:t>U.S. Department of Agriculture Rural Development (USDA-RD)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May be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Up to 40-year loan, ~3.5% interest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688451"/>
                  </a:ext>
                </a:extLst>
              </a:tr>
              <a:tr h="1211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/>
                        <a:t>Housing &amp; Urban Development (HUD) Community Development Block Grant Funding</a:t>
                      </a:r>
                      <a:endParaRPr lang="en-US" sz="220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Maximum $3 million</a:t>
                      </a:r>
                    </a:p>
                    <a:p>
                      <a:r>
                        <a:rPr lang="en-US" sz="2000" i="1"/>
                        <a:t>*income survey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6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50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1ABE-B8CE-55F0-8280-FBE630C6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20ED-CE70-FF95-A6B6-27D2B980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56" y="67459"/>
            <a:ext cx="10115939" cy="1325563"/>
          </a:xfrm>
        </p:spPr>
        <p:txBody>
          <a:bodyPr/>
          <a:lstStyle/>
          <a:p>
            <a:r>
              <a:rPr lang="en-US"/>
              <a:t>What does your support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21C3B-9408-EEA8-11FB-0EA0DA3F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89B2F-ACB3-0007-14C4-20593B8FA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" y="1166842"/>
            <a:ext cx="5809061" cy="353943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ctr">
              <a:buNone/>
            </a:pPr>
            <a:r>
              <a:rPr lang="en-US" sz="3200" b="1"/>
              <a:t>Yes</a:t>
            </a:r>
          </a:p>
          <a:p>
            <a:pPr marL="685800" lvl="2" indent="-398145"/>
            <a:r>
              <a:rPr lang="en-US" sz="3200">
                <a:ea typeface="Calibri"/>
                <a:cs typeface="Calibri"/>
              </a:rPr>
              <a:t>Improved water quality</a:t>
            </a:r>
          </a:p>
          <a:p>
            <a:pPr marL="685800" lvl="2" indent="-398145"/>
            <a:r>
              <a:rPr lang="en-US" sz="3200"/>
              <a:t>Reduced environmental and public health risks</a:t>
            </a:r>
            <a:endParaRPr lang="en-US" sz="3200">
              <a:ea typeface="Calibri"/>
              <a:cs typeface="Calibri"/>
            </a:endParaRPr>
          </a:p>
          <a:p>
            <a:pPr marL="685800" lvl="2" indent="-398145">
              <a:tabLst>
                <a:tab pos="1143000" algn="l"/>
              </a:tabLst>
            </a:pPr>
            <a:r>
              <a:rPr lang="en-US" sz="3200">
                <a:ea typeface="Calibri"/>
                <a:cs typeface="Calibri"/>
              </a:rPr>
              <a:t>Preserved/enhanced property values</a:t>
            </a:r>
          </a:p>
          <a:p>
            <a:pPr marL="685800" lvl="2" indent="-398145">
              <a:tabLst>
                <a:tab pos="1143000" algn="l"/>
              </a:tabLst>
            </a:pPr>
            <a:r>
              <a:rPr lang="en-US" sz="3200">
                <a:ea typeface="Calibri"/>
                <a:cs typeface="Calibri"/>
              </a:rPr>
              <a:t>Planned sewer bill expenses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398AF-4465-1BA2-CE63-9887AF23F4C7}"/>
              </a:ext>
            </a:extLst>
          </p:cNvPr>
          <p:cNvSpPr txBox="1"/>
          <p:nvPr/>
        </p:nvSpPr>
        <p:spPr>
          <a:xfrm>
            <a:off x="5980982" y="1166842"/>
            <a:ext cx="6119160" cy="4031873"/>
          </a:xfrm>
          <a:prstGeom prst="rect">
            <a:avLst/>
          </a:prstGeom>
          <a:solidFill>
            <a:srgbClr val="FF7C80">
              <a:alpha val="40000"/>
            </a:srgbClr>
          </a:solidFill>
        </p:spPr>
        <p:txBody>
          <a:bodyPr wrap="square" lIns="91440" tIns="45720" rIns="91440" bIns="45720" anchor="t">
            <a:spAutoFit/>
          </a:bodyPr>
          <a:lstStyle/>
          <a:p>
            <a:pPr lvl="1" algn="ctr">
              <a:tabLst>
                <a:tab pos="1143000" algn="l"/>
              </a:tabLst>
            </a:pPr>
            <a:r>
              <a:rPr lang="en-US" sz="3200" b="1"/>
              <a:t>No</a:t>
            </a:r>
            <a:endParaRPr lang="en-US" sz="3200" b="1">
              <a:ea typeface="Calibri"/>
              <a:cs typeface="Calibri"/>
            </a:endParaRPr>
          </a:p>
          <a:p>
            <a:pPr lvl="2" indent="-457200"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3200">
                <a:ea typeface="Calibri"/>
                <a:cs typeface="Calibri"/>
              </a:rPr>
              <a:t>Limited future growth capacity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3200"/>
              <a:t>Potential negative health risks</a:t>
            </a:r>
            <a:endParaRPr lang="en-US" sz="3200">
              <a:ea typeface="Calibri"/>
              <a:cs typeface="Calibri"/>
            </a:endParaRPr>
          </a:p>
          <a:p>
            <a:pPr lvl="2" indent="-457200"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3200">
                <a:ea typeface="Calibri"/>
                <a:cs typeface="Calibri"/>
              </a:rPr>
              <a:t>On-going plumbing issues for some residents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3200">
                <a:ea typeface="Calibri"/>
                <a:cs typeface="Calibri"/>
              </a:rPr>
              <a:t>On-going septic system repair and maintenance costs</a:t>
            </a:r>
          </a:p>
        </p:txBody>
      </p:sp>
    </p:spTree>
    <p:extLst>
      <p:ext uri="{BB962C8B-B14F-4D97-AF65-F5344CB8AC3E}">
        <p14:creationId xmlns:p14="http://schemas.microsoft.com/office/powerpoint/2010/main" val="245257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369AA-92E2-B820-4370-AB94CAA2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829A-FF44-71D2-23E6-93DB9D10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56" y="67459"/>
            <a:ext cx="10115939" cy="1325563"/>
          </a:xfrm>
        </p:spPr>
        <p:txBody>
          <a:bodyPr/>
          <a:lstStyle/>
          <a:p>
            <a:r>
              <a:rPr lang="en-US"/>
              <a:t>Expected Project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68188-4342-09EE-947E-55FA6830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50D2767-014F-47B3-BF5F-F996B98D4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186010"/>
              </p:ext>
            </p:extLst>
          </p:nvPr>
        </p:nvGraphicFramePr>
        <p:xfrm>
          <a:off x="782782" y="1603952"/>
          <a:ext cx="105156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7659103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3793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u="sng"/>
                        <a:t>TASK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/>
                        <a:t>Septic Survey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/>
                        <a:t>Funding Acquisition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/>
                        <a:t>Bond Referendum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/>
                        <a:t>Engineering Procurement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/>
                        <a:t>Field Survey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/>
                        <a:t>Engineering Design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/>
                        <a:t>Permitting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sng"/>
                        <a:t>COMPLETION MILESTONE</a:t>
                      </a:r>
                    </a:p>
                    <a:p>
                      <a:r>
                        <a:rPr lang="en-US" sz="2800"/>
                        <a:t>October 2025</a:t>
                      </a:r>
                    </a:p>
                    <a:p>
                      <a:r>
                        <a:rPr lang="en-US" sz="2800"/>
                        <a:t>July 2026</a:t>
                      </a:r>
                    </a:p>
                    <a:p>
                      <a:r>
                        <a:rPr lang="en-US" sz="2800"/>
                        <a:t>September 2026</a:t>
                      </a:r>
                    </a:p>
                    <a:p>
                      <a:r>
                        <a:rPr lang="en-US" sz="2800"/>
                        <a:t>January 2027</a:t>
                      </a:r>
                    </a:p>
                    <a:p>
                      <a:r>
                        <a:rPr lang="en-US" sz="2800"/>
                        <a:t>April 2027</a:t>
                      </a:r>
                    </a:p>
                    <a:p>
                      <a:r>
                        <a:rPr lang="en-US" sz="2800"/>
                        <a:t>December 2027</a:t>
                      </a:r>
                    </a:p>
                    <a:p>
                      <a:r>
                        <a:rPr lang="en-US" sz="2800"/>
                        <a:t>February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259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60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F7575-18E7-E42D-81A2-3BD5E0633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A036-8104-3EB0-F33F-80ACA59D7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 you for your attendance.</a:t>
            </a:r>
            <a:br>
              <a:rPr lang="en-US"/>
            </a:b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2AFEF-99DF-B524-CBB3-85D11D0A1E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lvl="1" indent="-457200"/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BF7B9-6056-E3DF-FEF4-A390037E21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384925"/>
            <a:ext cx="6223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76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CF9A3-39F3-B443-0E23-16A9B85F6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AF13-263A-8EA0-1DBD-905372DA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55" y="99826"/>
            <a:ext cx="10515600" cy="1325563"/>
          </a:xfrm>
        </p:spPr>
        <p:txBody>
          <a:bodyPr/>
          <a:lstStyle/>
          <a:p>
            <a:r>
              <a:rPr lang="en-US">
                <a:cs typeface="Calibri"/>
              </a:rPr>
              <a:t>Introductions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4A92-C613-1BD1-D964-8B2B3A41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9" y="1200939"/>
            <a:ext cx="11189795" cy="445612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Village of Simpson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Pitt County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Greenville Utilities Commission (GUC)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The Wooten Company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MDB, Inc.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Southeast Rural Community Assistance Project, Inc. (SERCAP)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Mid-East Commission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NC Department of Environmental Quality, Division of Water Infrastructure (NC DWI)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U.S. Department of Agriculture – Rural Development (USDA-RD)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318EC-8EAB-9FBF-BB07-193DFD8C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4A443-9A4E-44C1-B6F2-D4E29631DD36}" type="slidenum">
              <a:rPr lang="en-US" dirty="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115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47033-4F49-0240-6D56-9A2F24235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252-09DD-1D07-C964-3990C8888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6218"/>
            <a:ext cx="9144000" cy="2387600"/>
          </a:xfrm>
        </p:spPr>
        <p:txBody>
          <a:bodyPr>
            <a:normAutofit/>
          </a:bodyPr>
          <a:lstStyle/>
          <a:p>
            <a:r>
              <a:rPr lang="en-US" b="1"/>
              <a:t>Questions</a:t>
            </a:r>
            <a:r>
              <a:rPr lang="en-US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13BC9-63A5-BDD4-E1CC-7BD971650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4544"/>
            <a:ext cx="9144000" cy="1655762"/>
          </a:xfrm>
        </p:spPr>
        <p:txBody>
          <a:bodyPr>
            <a:normAutofit/>
          </a:bodyPr>
          <a:lstStyle/>
          <a:p>
            <a:pPr marL="457200" lvl="1" indent="-457200"/>
            <a:endParaRPr lang="en-US" sz="4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A8B61-1315-E115-CEF2-BD0D020614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384925"/>
            <a:ext cx="6223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87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6504B-62E3-326F-8F09-FB52FBBA3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9072-6FE9-D1BE-1670-DBD8FB4C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56" y="67459"/>
            <a:ext cx="10115939" cy="1325563"/>
          </a:xfrm>
        </p:spPr>
        <p:txBody>
          <a:bodyPr/>
          <a:lstStyle/>
          <a:p>
            <a:r>
              <a:rPr lang="en-US"/>
              <a:t>General 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0EC33-F5EA-119E-030A-C21FA48E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D3CEA-7438-EB83-4568-54DFBBA3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04" y="1393022"/>
            <a:ext cx="10515600" cy="4351338"/>
          </a:xfrm>
        </p:spPr>
        <p:txBody>
          <a:bodyPr>
            <a:normAutofit/>
          </a:bodyPr>
          <a:lstStyle/>
          <a:p>
            <a:pPr marL="457200" lvl="1" indent="-457200"/>
            <a:r>
              <a:rPr lang="en-US" sz="2800"/>
              <a:t>Who will be served by the new collection system?</a:t>
            </a:r>
          </a:p>
          <a:p>
            <a:pPr marL="457200" lvl="1" indent="-457200"/>
            <a:r>
              <a:rPr lang="en-US" sz="2800"/>
              <a:t>Who will maintain Simpson’s sewer system?</a:t>
            </a:r>
          </a:p>
          <a:p>
            <a:pPr marL="457200" lvl="1" indent="-457200"/>
            <a:r>
              <a:rPr lang="en-US" sz="2800"/>
              <a:t>Where will my wastewater be treated?</a:t>
            </a:r>
          </a:p>
          <a:p>
            <a:pPr marL="457200" lvl="1" indent="-457200"/>
            <a:r>
              <a:rPr lang="en-US" sz="2800"/>
              <a:t>If my septic tank works, will I be required to physically connect to the sewer system?</a:t>
            </a:r>
          </a:p>
          <a:p>
            <a:pPr marL="457200" lvl="1" indent="-457200"/>
            <a:r>
              <a:rPr lang="en-US" sz="2800"/>
              <a:t>Can I continue using my existing septic tank once I connect to the sewer system?</a:t>
            </a:r>
          </a:p>
        </p:txBody>
      </p:sp>
    </p:spTree>
    <p:extLst>
      <p:ext uri="{BB962C8B-B14F-4D97-AF65-F5344CB8AC3E}">
        <p14:creationId xmlns:p14="http://schemas.microsoft.com/office/powerpoint/2010/main" val="419825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D764E-3C8F-9B85-BAC8-11C08729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29E9-9231-7360-7B39-34EEF2A0D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56" y="67459"/>
            <a:ext cx="10115939" cy="1325563"/>
          </a:xfrm>
        </p:spPr>
        <p:txBody>
          <a:bodyPr/>
          <a:lstStyle/>
          <a:p>
            <a:r>
              <a:rPr lang="en-US"/>
              <a:t>Construction 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F7837-19D4-5F27-8C5C-BCAD6ED8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CC645-5A7C-1F48-60C6-59EC3D499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04" y="1393022"/>
            <a:ext cx="10515600" cy="4351338"/>
          </a:xfrm>
        </p:spPr>
        <p:txBody>
          <a:bodyPr>
            <a:normAutofit/>
          </a:bodyPr>
          <a:lstStyle/>
          <a:p>
            <a:pPr marL="457200" lvl="1" indent="-457200"/>
            <a:r>
              <a:rPr lang="en-US" sz="2800"/>
              <a:t>Will construction cause traffic inconveniences?</a:t>
            </a:r>
          </a:p>
          <a:p>
            <a:pPr marL="457200" lvl="1" indent="-457200"/>
            <a:r>
              <a:rPr lang="en-US" sz="2800"/>
              <a:t>Will the streets be repaired after the sewer system is constructed?</a:t>
            </a:r>
          </a:p>
          <a:p>
            <a:pPr marL="457200" lvl="1" indent="-457200"/>
            <a:r>
              <a:rPr lang="en-US" sz="2800"/>
              <a:t>Will all sewer be installed in the streets?</a:t>
            </a:r>
          </a:p>
          <a:p>
            <a:pPr marL="457200" lvl="1" indent="-457200"/>
            <a:r>
              <a:rPr lang="en-US" sz="2800"/>
              <a:t>Will my yard be repaired after the sewer system is constructed?</a:t>
            </a:r>
          </a:p>
          <a:p>
            <a:pPr marL="457200" lvl="1" indent="-457200"/>
            <a:r>
              <a:rPr lang="en-US" sz="2800"/>
              <a:t>When can I connect to the sewer system?</a:t>
            </a:r>
          </a:p>
        </p:txBody>
      </p:sp>
    </p:spTree>
    <p:extLst>
      <p:ext uri="{BB962C8B-B14F-4D97-AF65-F5344CB8AC3E}">
        <p14:creationId xmlns:p14="http://schemas.microsoft.com/office/powerpoint/2010/main" val="336460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34065-2EBC-1577-7EF8-3F7FA20F7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08CE-029F-647F-A797-290AE12A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56" y="67459"/>
            <a:ext cx="10115939" cy="1325563"/>
          </a:xfrm>
        </p:spPr>
        <p:txBody>
          <a:bodyPr/>
          <a:lstStyle/>
          <a:p>
            <a:r>
              <a:rPr lang="en-US"/>
              <a:t>Policymaking 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9D7C5-B61B-DBC0-0E29-9516516D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1ED43-A821-0383-110B-F6F21878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04" y="1393022"/>
            <a:ext cx="10515600" cy="4351338"/>
          </a:xfrm>
        </p:spPr>
        <p:txBody>
          <a:bodyPr>
            <a:normAutofit/>
          </a:bodyPr>
          <a:lstStyle/>
          <a:p>
            <a:pPr marL="457200" lvl="1" indent="-457200"/>
            <a:r>
              <a:rPr lang="en-US" sz="2800"/>
              <a:t>When will I have to pay a tap fee?</a:t>
            </a:r>
          </a:p>
          <a:p>
            <a:pPr marL="457200" lvl="1" indent="-457200"/>
            <a:r>
              <a:rPr lang="en-US" sz="2800"/>
              <a:t>Will I be charged a flat rate or will my sewer bill vary with water usage?</a:t>
            </a:r>
          </a:p>
          <a:p>
            <a:pPr marL="457200" lvl="1" indent="-457200"/>
            <a:r>
              <a:rPr lang="en-US" sz="2800"/>
              <a:t>If I am not connected to the sewer system, will I be charged a sewer bill?</a:t>
            </a:r>
          </a:p>
          <a:p>
            <a:pPr marL="457200" lvl="1" indent="-457200"/>
            <a:r>
              <a:rPr lang="en-US" sz="2800"/>
              <a:t>Can sewer be extended outside Phase 1A and 1B service areas?</a:t>
            </a:r>
          </a:p>
        </p:txBody>
      </p:sp>
    </p:spTree>
    <p:extLst>
      <p:ext uri="{BB962C8B-B14F-4D97-AF65-F5344CB8AC3E}">
        <p14:creationId xmlns:p14="http://schemas.microsoft.com/office/powerpoint/2010/main" val="318731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80CBA-A1DD-2892-4879-157C934F3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779F-FB4D-B8E7-B21B-7BD76B52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55" y="99826"/>
            <a:ext cx="10515600" cy="1325563"/>
          </a:xfrm>
        </p:spPr>
        <p:txBody>
          <a:bodyPr/>
          <a:lstStyle/>
          <a:p>
            <a:r>
              <a:rPr lang="en-US">
                <a:cs typeface="Calibri"/>
              </a:rPr>
              <a:t>Goals of the Community Meeting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25777-04C0-36B2-7B9E-E59AE8B2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55" y="1425389"/>
            <a:ext cx="6516810" cy="44561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Discuss history of this project and why the Village desires a wastewater solution.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Introduce Closing America’s Wastewater Access Gap initiative.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Review the recommended solution from the updated Preliminary Engineering Report (PER).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Review potential funding options.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Answer questions.</a:t>
            </a:r>
          </a:p>
          <a:p>
            <a:pPr marL="457200" indent="-457200">
              <a:buAutoNum type="arabicPeriod"/>
            </a:pPr>
            <a:endParaRPr lang="en-US"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FA21-C76E-BE18-1AD8-A83F2E44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4A443-9A4E-44C1-B6F2-D4E29631DD36}" type="slidenum">
              <a:rPr lang="en-US" dirty="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C634B-B771-A35C-9521-D94E2537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165" y="1936108"/>
            <a:ext cx="5264868" cy="29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8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D289-EDF0-EABB-20F3-C5698CBA0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C374-286B-0BD7-669A-3070EB53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11" y="67568"/>
            <a:ext cx="10115939" cy="1325563"/>
          </a:xfrm>
        </p:spPr>
        <p:txBody>
          <a:bodyPr/>
          <a:lstStyle/>
          <a:p>
            <a:r>
              <a:rPr lang="en-US"/>
              <a:t>Project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B6C04-E18F-439B-9F28-618EC005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AA90B-2E5C-7555-5FCB-423C563EBD78}"/>
              </a:ext>
            </a:extLst>
          </p:cNvPr>
          <p:cNvSpPr txBox="1"/>
          <p:nvPr/>
        </p:nvSpPr>
        <p:spPr>
          <a:xfrm>
            <a:off x="223739" y="1110343"/>
            <a:ext cx="587226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 2008, 71 properties were surveyed, which showed:</a:t>
            </a:r>
          </a:p>
          <a:p>
            <a:pPr marL="800100" lvl="1" indent="-342900">
              <a:buSzPct val="80000"/>
              <a:buFont typeface="Calibri" panose="020F0502020204030204" pitchFamily="34" charset="0"/>
              <a:buChar char="‒"/>
            </a:pPr>
            <a:r>
              <a:rPr lang="en-US" sz="2400"/>
              <a:t>Inadequately sized lots for repairs (24)</a:t>
            </a:r>
          </a:p>
          <a:p>
            <a:pPr marL="800100" lvl="1" indent="-342900">
              <a:buSzPct val="80000"/>
              <a:buFont typeface="Calibri" panose="020F0502020204030204" pitchFamily="34" charset="0"/>
              <a:buChar char="‒"/>
            </a:pPr>
            <a:r>
              <a:rPr lang="en-US" sz="2400"/>
              <a:t>Inadequately constructed system (17)</a:t>
            </a:r>
          </a:p>
          <a:p>
            <a:pPr marL="800100" lvl="1" indent="-342900">
              <a:buSzPct val="80000"/>
              <a:buFont typeface="Calibri" panose="020F0502020204030204" pitchFamily="34" charset="0"/>
              <a:buChar char="‒"/>
            </a:pPr>
            <a:r>
              <a:rPr lang="en-US" sz="2400"/>
              <a:t>Flooded drain fields (12)</a:t>
            </a:r>
          </a:p>
          <a:p>
            <a:pPr marL="800100" lvl="1" indent="-342900">
              <a:buSzPct val="80000"/>
              <a:buFont typeface="Calibri" panose="020F0502020204030204" pitchFamily="34" charset="0"/>
              <a:buChar char="‒"/>
            </a:pPr>
            <a:r>
              <a:rPr lang="en-US" sz="2400"/>
              <a:t>Straight pipe to ditch (5)</a:t>
            </a:r>
          </a:p>
          <a:p>
            <a:pPr marL="800100" lvl="1" indent="-342900">
              <a:buSzPct val="80000"/>
              <a:buFont typeface="Calibri" panose="020F0502020204030204" pitchFamily="34" charset="0"/>
              <a:buChar char="‒"/>
            </a:pPr>
            <a:r>
              <a:rPr lang="en-US" sz="2400"/>
              <a:t>System appears functional (28)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Since 2008,</a:t>
            </a:r>
          </a:p>
          <a:p>
            <a:pPr marL="800100" lvl="1" indent="-342900">
              <a:buSzPct val="80000"/>
              <a:buFont typeface="Calibri" panose="020F0502020204030204" pitchFamily="34" charset="0"/>
              <a:buChar char="‒"/>
            </a:pPr>
            <a:r>
              <a:rPr lang="en-US" sz="2400"/>
              <a:t>17 repair permits issued within Village, 52 in its jurisdiction</a:t>
            </a:r>
          </a:p>
          <a:p>
            <a:pPr marL="800100" lvl="1" indent="-342900">
              <a:buSzPct val="80000"/>
              <a:buFont typeface="Calibri" panose="020F0502020204030204" pitchFamily="34" charset="0"/>
              <a:buChar char="‒"/>
            </a:pPr>
            <a:r>
              <a:rPr lang="en-US" sz="2400"/>
              <a:t>23 documented problem sites, most have issues in wet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13" name="Picture 12" descr="A map of a neighborhood&#10;&#10;AI-generated content may be incorrect.">
            <a:extLst>
              <a:ext uri="{FF2B5EF4-FFF2-40B4-BE49-F238E27FC236}">
                <a16:creationId xmlns:a16="http://schemas.microsoft.com/office/drawing/2014/main" id="{C509A680-2169-B069-EB05-9A4D6017F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62" y="350355"/>
            <a:ext cx="6104236" cy="52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5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DF7D2-A5BE-D8A3-3D45-76627C787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3A22-989F-F6DC-7D36-A97F3989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69" y="-4833"/>
            <a:ext cx="10115939" cy="1325563"/>
          </a:xfrm>
        </p:spPr>
        <p:txBody>
          <a:bodyPr/>
          <a:lstStyle/>
          <a:p>
            <a:r>
              <a:rPr lang="en-US"/>
              <a:t>Project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33757-2AA4-8478-A4B5-5FF1C39F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FD45B-72A8-6263-25E6-75E714651DEC}"/>
              </a:ext>
            </a:extLst>
          </p:cNvPr>
          <p:cNvSpPr txBox="1"/>
          <p:nvPr/>
        </p:nvSpPr>
        <p:spPr>
          <a:xfrm>
            <a:off x="223739" y="1320730"/>
            <a:ext cx="60627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/>
              <a:t>In March 2024, a water quality study was completed which revealed:</a:t>
            </a:r>
          </a:p>
          <a:p>
            <a:pPr marL="914400" lvl="1" indent="-457200">
              <a:spcAft>
                <a:spcPts val="1200"/>
              </a:spcAft>
              <a:buSzPct val="100000"/>
              <a:buFont typeface="Calibri" panose="020F0502020204030204" pitchFamily="34" charset="0"/>
              <a:buChar char="‒"/>
            </a:pPr>
            <a:r>
              <a:rPr lang="en-US" sz="2800"/>
              <a:t>Elevated E.coli levels in local surface waters, intensified by rain events</a:t>
            </a:r>
          </a:p>
          <a:p>
            <a:pPr marL="914400" lvl="1" indent="-457200">
              <a:spcAft>
                <a:spcPts val="1200"/>
              </a:spcAft>
              <a:buSzPct val="100000"/>
              <a:buFont typeface="Calibri" panose="020F0502020204030204" pitchFamily="34" charset="0"/>
              <a:buChar char="‒"/>
            </a:pPr>
            <a:r>
              <a:rPr lang="en-US" sz="2800"/>
              <a:t>DNA sampling showed E.coli was of human origin, suggesting failing septic tanks as source.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E3574-F5D3-46B7-BA8B-9CE34BA9A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214311"/>
            <a:ext cx="4702954" cy="546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43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0C701-CE85-BA95-B267-7D07153DA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3403-A64B-3A4A-5486-3455C73B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69" y="-4833"/>
            <a:ext cx="10115939" cy="1325563"/>
          </a:xfrm>
        </p:spPr>
        <p:txBody>
          <a:bodyPr/>
          <a:lstStyle/>
          <a:p>
            <a:r>
              <a:rPr lang="en-US"/>
              <a:t>Project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56228-7787-2E4C-8ACB-EAF1ABA7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E51C3-3065-C3E3-1032-E1BDA658C3CD}"/>
              </a:ext>
            </a:extLst>
          </p:cNvPr>
          <p:cNvSpPr txBox="1"/>
          <p:nvPr/>
        </p:nvSpPr>
        <p:spPr>
          <a:xfrm>
            <a:off x="223739" y="1320730"/>
            <a:ext cx="606276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/>
              <a:t>Risks from E.coli water pollution:</a:t>
            </a:r>
          </a:p>
          <a:p>
            <a:pPr marL="914400" lvl="1" indent="-457200">
              <a:spcAft>
                <a:spcPts val="1200"/>
              </a:spcAft>
              <a:buSzPct val="100000"/>
              <a:buFont typeface="Calibri" panose="020F0502020204030204" pitchFamily="34" charset="0"/>
              <a:buChar char="‒"/>
            </a:pPr>
            <a:r>
              <a:rPr lang="en-US" sz="2800"/>
              <a:t>Indicates possible presence of disease-causing bacteria and viruses.</a:t>
            </a:r>
          </a:p>
          <a:p>
            <a:pPr marL="914400" lvl="1" indent="-457200">
              <a:spcAft>
                <a:spcPts val="1200"/>
              </a:spcAft>
              <a:buSzPct val="100000"/>
              <a:buFont typeface="Calibri" panose="020F0502020204030204" pitchFamily="34" charset="0"/>
              <a:buChar char="‒"/>
            </a:pPr>
            <a:r>
              <a:rPr lang="en-US" sz="2800"/>
              <a:t>Individuals who swim or come in contact with these waters are at increased risk of getting sick.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95629-70C3-DF9D-1E5B-3B7949CFE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56" y="234864"/>
            <a:ext cx="3494762" cy="5242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2E934-038A-95FB-FB97-13440AD6937D}"/>
              </a:ext>
            </a:extLst>
          </p:cNvPr>
          <p:cNvSpPr txBox="1"/>
          <p:nvPr/>
        </p:nvSpPr>
        <p:spPr>
          <a:xfrm>
            <a:off x="4913334" y="5419394"/>
            <a:ext cx="6144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Source: EPA</a:t>
            </a:r>
          </a:p>
        </p:txBody>
      </p:sp>
    </p:spTree>
    <p:extLst>
      <p:ext uri="{BB962C8B-B14F-4D97-AF65-F5344CB8AC3E}">
        <p14:creationId xmlns:p14="http://schemas.microsoft.com/office/powerpoint/2010/main" val="356487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4E5DF-06D6-308E-E41C-39D656BCF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54EC-6CAF-5A34-1D40-7AF39F62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68" y="72674"/>
            <a:ext cx="10115939" cy="1325563"/>
          </a:xfrm>
        </p:spPr>
        <p:txBody>
          <a:bodyPr/>
          <a:lstStyle/>
          <a:p>
            <a:r>
              <a:rPr lang="en-US"/>
              <a:t>Closing America’s Wastewater Access Gap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9433-2A33-2EBE-54F3-A6843918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78" y="1398237"/>
            <a:ext cx="5986695" cy="421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No-cost technical assistance to communities with failing septic systems.</a:t>
            </a:r>
          </a:p>
          <a:p>
            <a:r>
              <a:rPr lang="en-US"/>
              <a:t>Supporting communities across the U.S. and its territories.</a:t>
            </a:r>
          </a:p>
          <a:p>
            <a:r>
              <a:rPr lang="en-US">
                <a:ea typeface="Calibri"/>
                <a:cs typeface="Calibri"/>
              </a:rPr>
              <a:t>EPA funds Preliminary Engineering Reports (PER), community meetings, and contractors to support development of wastewater solutions.</a:t>
            </a:r>
          </a:p>
          <a:p>
            <a:pPr>
              <a:lnSpc>
                <a:spcPct val="110000"/>
              </a:lnSpc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E1236-F1E1-038A-A39B-05F5C057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51C03-8DFB-BFE0-D839-D7588F6E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73" y="1398237"/>
            <a:ext cx="5700252" cy="42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9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C91DA-B939-8887-4D10-1484815F0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6D8E-8B22-07A4-C4F9-7DDB43C4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56" y="36309"/>
            <a:ext cx="10115939" cy="1325563"/>
          </a:xfrm>
        </p:spPr>
        <p:txBody>
          <a:bodyPr/>
          <a:lstStyle/>
          <a:p>
            <a:r>
              <a:rPr lang="en-US"/>
              <a:t>Need for wastewater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C0C70-8218-252D-10B6-AD970AED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66401-7EA6-590F-3EE0-BE22CF09C10D}"/>
              </a:ext>
            </a:extLst>
          </p:cNvPr>
          <p:cNvSpPr txBox="1"/>
          <p:nvPr/>
        </p:nvSpPr>
        <p:spPr>
          <a:xfrm>
            <a:off x="152189" y="1087164"/>
            <a:ext cx="8201804" cy="5663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Health, sanitation, and security</a:t>
            </a: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800"/>
              <a:t>Simpson soils not ideal for onsite septic systems</a:t>
            </a:r>
            <a:endParaRPr lang="en-US" sz="2800">
              <a:ea typeface="Calibri"/>
              <a:cs typeface="Calibri"/>
            </a:endParaRP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800"/>
              <a:t>Small lot sizes do not allow for repairs</a:t>
            </a: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800"/>
              <a:t>Septic system failures cause local surface water pollution</a:t>
            </a:r>
            <a:endParaRPr lang="en-US" sz="2800">
              <a:ea typeface="Calibri"/>
              <a:cs typeface="Calibri"/>
            </a:endParaRPr>
          </a:p>
          <a:p>
            <a:pPr marL="914400" lvl="1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800"/>
              <a:t>Protect future generations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Growth</a:t>
            </a:r>
          </a:p>
          <a:p>
            <a:pPr marL="914400" lvl="1" indent="-457200">
              <a:spcAft>
                <a:spcPts val="1200"/>
              </a:spcAft>
              <a:buFont typeface="Calibri" panose="020F0502020204030204" pitchFamily="34" charset="0"/>
              <a:buChar char="‒"/>
            </a:pPr>
            <a:r>
              <a:rPr lang="en-US" sz="2800"/>
              <a:t>Economic development hindered by lack of centralized wastewater capacity</a:t>
            </a:r>
            <a:endParaRPr lang="en-US" sz="280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43551-B56A-078F-3977-6ECFDE2E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25" y="407256"/>
            <a:ext cx="3565205" cy="4771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436A3-AE37-5BD1-AD9C-FF3F510C9550}"/>
              </a:ext>
            </a:extLst>
          </p:cNvPr>
          <p:cNvSpPr txBox="1"/>
          <p:nvPr/>
        </p:nvSpPr>
        <p:spPr>
          <a:xfrm>
            <a:off x="8236549" y="5189599"/>
            <a:ext cx="345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Bate’s Branch, Simpson, NC</a:t>
            </a:r>
          </a:p>
          <a:p>
            <a:pPr algn="ctr"/>
            <a:r>
              <a:rPr lang="en-US" sz="1400"/>
              <a:t>Source: 205(j) Grant Report</a:t>
            </a:r>
          </a:p>
        </p:txBody>
      </p:sp>
    </p:spTree>
    <p:extLst>
      <p:ext uri="{BB962C8B-B14F-4D97-AF65-F5344CB8AC3E}">
        <p14:creationId xmlns:p14="http://schemas.microsoft.com/office/powerpoint/2010/main" val="298599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28C5-45CB-8049-8402-8E320CACB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86DF-B3CE-2F94-87FE-01DAF355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19" y="40952"/>
            <a:ext cx="10115939" cy="1325563"/>
          </a:xfrm>
        </p:spPr>
        <p:txBody>
          <a:bodyPr/>
          <a:lstStyle/>
          <a:p>
            <a:r>
              <a:rPr lang="en-US"/>
              <a:t>Wastewater Alternatives Considered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9D286-DDBF-14AD-3AC4-78234B18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78034-1553-42D3-8F41-00DF5023F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35AAC-473B-C4C7-311F-36046472B171}"/>
              </a:ext>
            </a:extLst>
          </p:cNvPr>
          <p:cNvSpPr txBox="1"/>
          <p:nvPr/>
        </p:nvSpPr>
        <p:spPr>
          <a:xfrm>
            <a:off x="321419" y="909344"/>
            <a:ext cx="11549161" cy="50475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US" sz="2600"/>
              <a:t>No action</a:t>
            </a:r>
            <a:endParaRPr lang="en-US" sz="2600">
              <a:highlight>
                <a:srgbClr val="FFFF00"/>
              </a:highligh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/>
              <a:t>Homeowner’s septic systems will continue to deteriorate and fail.</a:t>
            </a:r>
            <a:endParaRPr lang="en-US" sz="2600"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>
                <a:ea typeface="Calibri"/>
                <a:cs typeface="Calibri"/>
              </a:rPr>
              <a:t>Onsite repairs mostly unfeasible or very costly.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600"/>
              <a:t>Low-Pressure Sewer System (high maintenance)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/>
              <a:t>Each residence has its own wastewater collection tank and pump (Septic Tank Effluent Pump (STEP) or grinder pump system), which pumps to a central collection point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/>
              <a:t>Requires more maintenance.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600"/>
              <a:t>Gravity Sewer Collection System </a:t>
            </a:r>
            <a:r>
              <a:rPr lang="en-US" sz="2600" b="1"/>
              <a:t>(recommended)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/>
              <a:t>Replace septic systems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/>
              <a:t>Wastewater flows by gravity to central location and pumped to treatment location.</a:t>
            </a:r>
          </a:p>
        </p:txBody>
      </p:sp>
    </p:spTree>
    <p:extLst>
      <p:ext uri="{BB962C8B-B14F-4D97-AF65-F5344CB8AC3E}">
        <p14:creationId xmlns:p14="http://schemas.microsoft.com/office/powerpoint/2010/main" val="40042559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AF9B94B91F34F90FFEF54E53F2448" ma:contentTypeVersion="18" ma:contentTypeDescription="Create a new document." ma:contentTypeScope="" ma:versionID="a48db4d35bd4af61b0ede9c198f2c756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ca702bb7-9be2-4465-bf04-9fc7139a3d75" xmlns:ns6="17a33541-6ade-45f8-943b-e326c7797f0d" targetNamespace="http://schemas.microsoft.com/office/2006/metadata/properties" ma:root="true" ma:fieldsID="da996b9d3497e002c9e9062e626ed68a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ca702bb7-9be2-4465-bf04-9fc7139a3d75"/>
    <xsd:import namespace="17a33541-6ade-45f8-943b-e326c7797f0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5:MediaServiceLocation" minOccurs="0"/>
                <xsd:element ref="ns5:MediaLengthInSeconds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3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c2dbc6f9-9d5a-4178-9d04-4ce88da57975}" ma:internalName="TaxCatchAllLabel" ma:readOnly="true" ma:showField="CatchAllDataLabel" ma:web="17a33541-6ade-45f8-943b-e326c7797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c2dbc6f9-9d5a-4178-9d04-4ce88da57975}" ma:internalName="TaxCatchAll" ma:showField="CatchAllData" ma:web="17a33541-6ade-45f8-943b-e326c7797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02bb7-9be2-4465-bf04-9fc7139a3d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33541-6ade-45f8-943b-e326c7797f0d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Coverage xmlns="http://schemas.microsoft.com/sharepoint/v3/fields" xsi:nil="true"/>
    <Record xmlns="4ffa91fb-a0ff-4ac5-b2db-65c790d184a4">Shared</Record>
    <EPA_x0020_Office xmlns="4ffa91fb-a0ff-4ac5-b2db-65c790d184a4" xsi:nil="true"/>
    <Document_x0020_Creation_x0020_Date xmlns="4ffa91fb-a0ff-4ac5-b2db-65c790d184a4">2025-05-27T06:48:00+00:00</Document_x0020_Creation_x0020_Date>
    <EPA_x0020_Related_x0020_Documents xmlns="4ffa91fb-a0ff-4ac5-b2db-65c790d184a4" xsi:nil="true"/>
    <_Source xmlns="http://schemas.microsoft.com/sharepoint/v3/fields" xsi:nil="true"/>
    <CategoryDescription xmlns="http://schemas.microsoft.com/sharepoint.v3" xsi:nil="true"/>
    <EPA_x0020_Contributor xmlns="4ffa91fb-a0ff-4ac5-b2db-65c790d184a4">
      <UserInfo>
        <DisplayName/>
        <AccountId xsi:nil="true"/>
        <AccountType/>
      </UserInfo>
    </EPA_x0020_Contributor>
    <TaxKeywordTaxHTField xmlns="4ffa91fb-a0ff-4ac5-b2db-65c790d184a4">
      <Terms xmlns="http://schemas.microsoft.com/office/infopath/2007/PartnerControls"/>
    </TaxKeywordTaxHTField>
    <Rights xmlns="4ffa91fb-a0ff-4ac5-b2db-65c790d184a4" xsi:nil="true"/>
    <External_x0020_Contributor xmlns="4ffa91fb-a0ff-4ac5-b2db-65c790d184a4" xsi:nil="true"/>
    <Identifier xmlns="4ffa91fb-a0ff-4ac5-b2db-65c790d184a4" xsi:nil="true"/>
    <_ip_UnifiedCompliancePolicyUIAction xmlns="http://schemas.microsoft.com/sharepoint/v3" xsi:nil="true"/>
    <Creator xmlns="4ffa91fb-a0ff-4ac5-b2db-65c790d184a4">
      <UserInfo>
        <DisplayName/>
        <AccountId xsi:nil="true"/>
        <AccountType/>
      </UserInfo>
    </Creator>
    <_ip_UnifiedCompliancePolicyProperties xmlns="http://schemas.microsoft.com/sharepoint/v3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lcf76f155ced4ddcb4097134ff3c332f xmlns="ca702bb7-9be2-4465-bf04-9fc7139a3d75">
      <Terms xmlns="http://schemas.microsoft.com/office/infopath/2007/PartnerControls"/>
    </lcf76f155ced4ddcb4097134ff3c332f>
    <TaxCatchAll xmlns="4ffa91fb-a0ff-4ac5-b2db-65c790d184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986CC87B-EAF3-4D30-9169-D3A8466DAC5E}"/>
</file>

<file path=customXml/itemProps2.xml><?xml version="1.0" encoding="utf-8"?>
<ds:datastoreItem xmlns:ds="http://schemas.openxmlformats.org/officeDocument/2006/customXml" ds:itemID="{403ACFF9-278B-4FD2-9DE9-C1F7B91115FD}">
  <ds:schemaRefs>
    <ds:schemaRef ds:uri="4ffa91fb-a0ff-4ac5-b2db-65c790d184a4"/>
    <ds:schemaRef ds:uri="ca702bb7-9be2-4465-bf04-9fc7139a3d75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7B352905-D1F2-47A4-80EC-FA584051B1B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B7B65BB-E5EC-4D02-A0C6-F19FFB76453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Widescreen</PresentationFormat>
  <Paragraphs>246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DIN Pro</vt:lpstr>
      <vt:lpstr>1_Office Theme</vt:lpstr>
      <vt:lpstr>2_Office Theme</vt:lpstr>
      <vt:lpstr>PowerPoint Presentation</vt:lpstr>
      <vt:lpstr>Introductions</vt:lpstr>
      <vt:lpstr>Goals of the Community Meeting</vt:lpstr>
      <vt:lpstr>Project Background</vt:lpstr>
      <vt:lpstr>Project Background</vt:lpstr>
      <vt:lpstr>Project Background</vt:lpstr>
      <vt:lpstr>Closing America’s Wastewater Access Gap Initiative</vt:lpstr>
      <vt:lpstr>Need for wastewater solution</vt:lpstr>
      <vt:lpstr>Wastewater Alternatives Considered</vt:lpstr>
      <vt:lpstr>Recommended Solution</vt:lpstr>
      <vt:lpstr>Recommended Solution</vt:lpstr>
      <vt:lpstr>Pros &amp; Cons of Centralized Wastewater Collection</vt:lpstr>
      <vt:lpstr>Next steps</vt:lpstr>
      <vt:lpstr>Funding Considerations</vt:lpstr>
      <vt:lpstr>Potential costs</vt:lpstr>
      <vt:lpstr>PowerPoint Presentation</vt:lpstr>
      <vt:lpstr>What does your support mean?</vt:lpstr>
      <vt:lpstr>Expected Project Schedule</vt:lpstr>
      <vt:lpstr>Thank you for your attendance. </vt:lpstr>
      <vt:lpstr>Questions?</vt:lpstr>
      <vt:lpstr>General Q&amp;A</vt:lpstr>
      <vt:lpstr>Construction Q&amp;A</vt:lpstr>
      <vt:lpstr>Policymaking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Boland</dc:creator>
  <cp:lastModifiedBy>Megan Boland</cp:lastModifiedBy>
  <cp:revision>1</cp:revision>
  <dcterms:created xsi:type="dcterms:W3CDTF">2025-05-13T00:04:30Z</dcterms:created>
  <dcterms:modified xsi:type="dcterms:W3CDTF">2025-06-18T15:26:09Z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0x010100B40AF9B94B91F34F90FFEF54E53F2448</vt:lpwstr>
  </property>
  <property fmtid="{D5CDD505-2E9C-101B-9397-08002B2CF9AE}" pid="4" name="Document_x0020_Type">
    <vt:lpwstr/>
  </property>
  <property fmtid="{D5CDD505-2E9C-101B-9397-08002B2CF9AE}" pid="5" name="MediaServiceImageTags">
    <vt:lpwstr/>
  </property>
  <property fmtid="{D5CDD505-2E9C-101B-9397-08002B2CF9AE}" pid="6" name="e3f09c3df709400db2417a7161762d62">
    <vt:lpwstr/>
  </property>
  <property fmtid="{D5CDD505-2E9C-101B-9397-08002B2CF9AE}" pid="7" name="EPA_x0020_Subject">
    <vt:lpwstr/>
  </property>
  <property fmtid="{D5CDD505-2E9C-101B-9397-08002B2CF9AE}" pid="8" name="Document Type">
    <vt:lpwstr/>
  </property>
  <property fmtid="{D5CDD505-2E9C-101B-9397-08002B2CF9AE}" pid="9" name="EPA Subject">
    <vt:lpwstr/>
  </property>
</Properties>
</file>